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Masters/slideMaster1.xml" ContentType="application/vnd.openxmlformats-officedocument.presentationml.slideMaster+xml"/>
  <Override PartName="/ppt/slideLayouts/slideLayout5.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6.xml" ContentType="application/vnd.openxmlformats-officedocument.presentationml.slideLayout+xml"/>
  <Override PartName="/ppt/slideLayouts/slideLayout15.xml" ContentType="application/vnd.openxmlformats-officedocument.presentationml.slideLayout+xml"/>
  <Override PartName="/ppt/slideLayouts/slideLayout8.xml" ContentType="application/vnd.openxmlformats-officedocument.presentationml.slideLayout+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77" r:id="rId1"/>
  </p:sldMasterIdLst>
  <p:notesMasterIdLst>
    <p:notesMasterId r:id="rId14"/>
  </p:notesMasterIdLst>
  <p:sldIdLst>
    <p:sldId id="256" r:id="rId2"/>
    <p:sldId id="272" r:id="rId3"/>
    <p:sldId id="257" r:id="rId4"/>
    <p:sldId id="258" r:id="rId5"/>
    <p:sldId id="260" r:id="rId6"/>
    <p:sldId id="261" r:id="rId7"/>
    <p:sldId id="262" r:id="rId8"/>
    <p:sldId id="263" r:id="rId9"/>
    <p:sldId id="265" r:id="rId10"/>
    <p:sldId id="268" r:id="rId11"/>
    <p:sldId id="270" r:id="rId12"/>
    <p:sldId id="271" r:id="rId13"/>
  </p:sldIdLst>
  <p:sldSz cx="12192000" cy="6858000"/>
  <p:notesSz cx="6858000" cy="9144000"/>
  <p:defaultTextStyle>
    <a:defPPr>
      <a:defRPr lang="en-US"/>
    </a:defPPr>
    <a:lvl1pPr algn="l" rtl="0" eaLnBrk="0" fontAlgn="base" hangingPunct="0">
      <a:spcBef>
        <a:spcPct val="0"/>
      </a:spcBef>
      <a:spcAft>
        <a:spcPct val="0"/>
      </a:spcAft>
      <a:defRPr sz="2000"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sz="2000"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sz="2000"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sz="2000"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sz="2000"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sz="2000"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sz="2000"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sz="2000"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sz="2000"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00FF00"/>
    <a:srgbClr val="66FFFF"/>
    <a:srgbClr val="FF9900"/>
    <a:srgbClr val="FF9933"/>
    <a:srgbClr val="FF9966"/>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řední styl 2 – zvýraznění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Bez stylu, bez mřížky">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Bez stylu, mřížka tabulky">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277" autoAdjust="0"/>
    <p:restoredTop sz="94747" autoAdjust="0"/>
  </p:normalViewPr>
  <p:slideViewPr>
    <p:cSldViewPr>
      <p:cViewPr varScale="1">
        <p:scale>
          <a:sx n="72" d="100"/>
          <a:sy n="72" d="100"/>
        </p:scale>
        <p:origin x="1474" y="283"/>
      </p:cViewPr>
      <p:guideLst>
        <p:guide orient="horz" pos="2160"/>
        <p:guide pos="3840"/>
      </p:guideLst>
    </p:cSldViewPr>
  </p:slideViewPr>
  <p:outlineViewPr>
    <p:cViewPr>
      <p:scale>
        <a:sx n="33" d="100"/>
        <a:sy n="33" d="100"/>
      </p:scale>
      <p:origin x="0" y="0"/>
    </p:cViewPr>
  </p:outlineViewPr>
  <p:notesTextViewPr>
    <p:cViewPr>
      <p:scale>
        <a:sx n="3" d="2"/>
        <a:sy n="3" d="2"/>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customXml" Target="../customXml/item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20" Type="http://schemas.openxmlformats.org/officeDocument/2006/relationships/customXml" Target="../customXml/item2.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customXml" Target="../customXml/item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608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lvl1pPr>
          </a:lstStyle>
          <a:p>
            <a:pPr>
              <a:defRPr/>
            </a:pPr>
            <a:endParaRPr lang="cs-CZ" altLang="cs-CZ"/>
          </a:p>
        </p:txBody>
      </p:sp>
      <p:sp>
        <p:nvSpPr>
          <p:cNvPr id="46083" name="Rectangle 3"/>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endParaRPr lang="cs-CZ" altLang="cs-CZ"/>
          </a:p>
        </p:txBody>
      </p:sp>
      <p:sp>
        <p:nvSpPr>
          <p:cNvPr id="3076" name="Rectangle 4"/>
          <p:cNvSpPr>
            <a:spLocks noGrp="1" noRot="1" noChangeAspect="1" noChangeArrowheads="1" noTextEdit="1"/>
          </p:cNvSpPr>
          <p:nvPr>
            <p:ph type="sldImg" idx="2"/>
          </p:nvPr>
        </p:nvSpPr>
        <p:spPr bwMode="auto">
          <a:xfrm>
            <a:off x="381000" y="685800"/>
            <a:ext cx="6096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46085" name="Rectangle 5"/>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cs-CZ" altLang="cs-CZ" noProof="0"/>
              <a:t>Klepnutím lze upravit styly předlohy textu.</a:t>
            </a:r>
          </a:p>
          <a:p>
            <a:pPr lvl="1"/>
            <a:r>
              <a:rPr lang="cs-CZ" altLang="cs-CZ" noProof="0"/>
              <a:t>Druhá úroveň</a:t>
            </a:r>
          </a:p>
          <a:p>
            <a:pPr lvl="2"/>
            <a:r>
              <a:rPr lang="cs-CZ" altLang="cs-CZ" noProof="0"/>
              <a:t>Třetí úroveň</a:t>
            </a:r>
          </a:p>
          <a:p>
            <a:pPr lvl="3"/>
            <a:r>
              <a:rPr lang="cs-CZ" altLang="cs-CZ" noProof="0"/>
              <a:t>Čtvrtá úroveň</a:t>
            </a:r>
          </a:p>
          <a:p>
            <a:pPr lvl="4"/>
            <a:r>
              <a:rPr lang="cs-CZ" altLang="cs-CZ" noProof="0"/>
              <a:t>Pátá úroveň</a:t>
            </a:r>
          </a:p>
        </p:txBody>
      </p:sp>
      <p:sp>
        <p:nvSpPr>
          <p:cNvPr id="46086" name="Rectangle 6"/>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vl1pPr>
          </a:lstStyle>
          <a:p>
            <a:pPr>
              <a:defRPr/>
            </a:pPr>
            <a:endParaRPr lang="cs-CZ" altLang="cs-CZ"/>
          </a:p>
        </p:txBody>
      </p:sp>
      <p:sp>
        <p:nvSpPr>
          <p:cNvPr id="46087" name="Rectangle 7"/>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E8F3CB30-18DC-4E19-958C-168A7B34A4D9}" type="slidenum">
              <a:rPr lang="cs-CZ" altLang="cs-CZ"/>
              <a:pPr>
                <a:defRPr/>
              </a:pPr>
              <a:t>‹#›</a:t>
            </a:fld>
            <a:endParaRPr lang="cs-CZ" altLang="cs-CZ"/>
          </a:p>
        </p:txBody>
      </p:sp>
    </p:spTree>
    <p:extLst>
      <p:ext uri="{BB962C8B-B14F-4D97-AF65-F5344CB8AC3E}">
        <p14:creationId xmlns:p14="http://schemas.microsoft.com/office/powerpoint/2010/main" val="36392813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30000"/>
      </a:spcBef>
      <a:spcAft>
        <a:spcPct val="0"/>
      </a:spcAft>
      <a:defRPr kumimoji="1" sz="1200"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30000"/>
      </a:spcBef>
      <a:spcAft>
        <a:spcPct val="0"/>
      </a:spcAft>
      <a:defRPr kumimoji="1" sz="1200"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30000"/>
      </a:spcBef>
      <a:spcAft>
        <a:spcPct val="0"/>
      </a:spcAft>
      <a:defRPr kumimoji="1" sz="1200"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30000"/>
      </a:spcBef>
      <a:spcAft>
        <a:spcPct val="0"/>
      </a:spcAft>
      <a:defRPr kumimoji="1" sz="1200"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Úvodní snímek">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cs-CZ"/>
              <a:t>Kliknutím lze upravit styl.</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cs-CZ"/>
              <a:t>Kliknutím lze upravit styl předlohy.</a:t>
            </a:r>
            <a:endParaRPr lang="en-US" dirty="0"/>
          </a:p>
        </p:txBody>
      </p:sp>
      <p:sp>
        <p:nvSpPr>
          <p:cNvPr id="4" name="Date Placeholder 3"/>
          <p:cNvSpPr>
            <a:spLocks noGrp="1"/>
          </p:cNvSpPr>
          <p:nvPr>
            <p:ph type="dt" sz="half" idx="10"/>
          </p:nvPr>
        </p:nvSpPr>
        <p:spPr/>
        <p:txBody>
          <a:bodyPr/>
          <a:lstStyle/>
          <a:p>
            <a:pPr>
              <a:defRPr/>
            </a:pPr>
            <a:endParaRPr lang="cs-CZ" altLang="cs-CZ"/>
          </a:p>
        </p:txBody>
      </p:sp>
      <p:sp>
        <p:nvSpPr>
          <p:cNvPr id="5" name="Footer Placeholder 4"/>
          <p:cNvSpPr>
            <a:spLocks noGrp="1"/>
          </p:cNvSpPr>
          <p:nvPr>
            <p:ph type="ftr" sz="quarter" idx="11"/>
          </p:nvPr>
        </p:nvSpPr>
        <p:spPr/>
        <p:txBody>
          <a:bodyPr/>
          <a:lstStyle/>
          <a:p>
            <a:pPr>
              <a:defRPr/>
            </a:pPr>
            <a:endParaRPr lang="cs-CZ" altLang="cs-CZ"/>
          </a:p>
        </p:txBody>
      </p:sp>
      <p:sp>
        <p:nvSpPr>
          <p:cNvPr id="6" name="Slide Number Placeholder 5"/>
          <p:cNvSpPr>
            <a:spLocks noGrp="1"/>
          </p:cNvSpPr>
          <p:nvPr>
            <p:ph type="sldNum" sz="quarter" idx="12"/>
          </p:nvPr>
        </p:nvSpPr>
        <p:spPr/>
        <p:txBody>
          <a:bodyPr/>
          <a:lstStyle/>
          <a:p>
            <a:pPr>
              <a:defRPr/>
            </a:pPr>
            <a:fld id="{44F620C5-6F99-42A9-ADC3-FB043E8A744D}" type="slidenum">
              <a:rPr lang="cs-CZ" altLang="cs-CZ" smtClean="0"/>
              <a:pPr>
                <a:defRPr/>
              </a:pPr>
              <a:t>‹#›</a:t>
            </a:fld>
            <a:endParaRPr lang="cs-CZ" altLang="cs-CZ"/>
          </a:p>
        </p:txBody>
      </p:sp>
    </p:spTree>
    <p:extLst>
      <p:ext uri="{BB962C8B-B14F-4D97-AF65-F5344CB8AC3E}">
        <p14:creationId xmlns:p14="http://schemas.microsoft.com/office/powerpoint/2010/main" val="1356684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Název a popisek">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cs-CZ"/>
              <a:t>Kliknutím lze upravit styl.</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a:t>Kliknutím lze upravit styly předlohy textu.</a:t>
            </a:r>
          </a:p>
        </p:txBody>
      </p:sp>
      <p:sp>
        <p:nvSpPr>
          <p:cNvPr id="4" name="Date Placeholder 3"/>
          <p:cNvSpPr>
            <a:spLocks noGrp="1"/>
          </p:cNvSpPr>
          <p:nvPr>
            <p:ph type="dt" sz="half" idx="10"/>
          </p:nvPr>
        </p:nvSpPr>
        <p:spPr/>
        <p:txBody>
          <a:bodyPr/>
          <a:lstStyle/>
          <a:p>
            <a:pPr>
              <a:defRPr/>
            </a:pPr>
            <a:endParaRPr lang="cs-CZ" altLang="cs-CZ"/>
          </a:p>
        </p:txBody>
      </p:sp>
      <p:sp>
        <p:nvSpPr>
          <p:cNvPr id="5" name="Footer Placeholder 4"/>
          <p:cNvSpPr>
            <a:spLocks noGrp="1"/>
          </p:cNvSpPr>
          <p:nvPr>
            <p:ph type="ftr" sz="quarter" idx="11"/>
          </p:nvPr>
        </p:nvSpPr>
        <p:spPr/>
        <p:txBody>
          <a:bodyPr/>
          <a:lstStyle/>
          <a:p>
            <a:pPr>
              <a:defRPr/>
            </a:pPr>
            <a:endParaRPr lang="cs-CZ" altLang="cs-CZ"/>
          </a:p>
        </p:txBody>
      </p:sp>
      <p:sp>
        <p:nvSpPr>
          <p:cNvPr id="6" name="Slide Number Placeholder 5"/>
          <p:cNvSpPr>
            <a:spLocks noGrp="1"/>
          </p:cNvSpPr>
          <p:nvPr>
            <p:ph type="sldNum" sz="quarter" idx="12"/>
          </p:nvPr>
        </p:nvSpPr>
        <p:spPr/>
        <p:txBody>
          <a:bodyPr/>
          <a:lstStyle/>
          <a:p>
            <a:pPr>
              <a:defRPr/>
            </a:pPr>
            <a:fld id="{432D2F1F-9A8D-4F78-89E0-2018026E451C}" type="slidenum">
              <a:rPr lang="cs-CZ" altLang="cs-CZ" smtClean="0"/>
              <a:pPr>
                <a:defRPr/>
              </a:pPr>
              <a:t>‹#›</a:t>
            </a:fld>
            <a:endParaRPr lang="cs-CZ" altLang="cs-CZ"/>
          </a:p>
        </p:txBody>
      </p:sp>
    </p:spTree>
    <p:extLst>
      <p:ext uri="{BB962C8B-B14F-4D97-AF65-F5344CB8AC3E}">
        <p14:creationId xmlns:p14="http://schemas.microsoft.com/office/powerpoint/2010/main" val="21598489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ce s popiskem">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cs-CZ"/>
              <a:t>Kliknutím lze upravit styl.</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cs-CZ"/>
              <a:t>Kliknutím lze upravit styly předlohy textu.</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a:t>Kliknutím lze upravit styly předlohy textu.</a:t>
            </a:r>
          </a:p>
        </p:txBody>
      </p:sp>
      <p:sp>
        <p:nvSpPr>
          <p:cNvPr id="4" name="Date Placeholder 3"/>
          <p:cNvSpPr>
            <a:spLocks noGrp="1"/>
          </p:cNvSpPr>
          <p:nvPr>
            <p:ph type="dt" sz="half" idx="10"/>
          </p:nvPr>
        </p:nvSpPr>
        <p:spPr/>
        <p:txBody>
          <a:bodyPr/>
          <a:lstStyle/>
          <a:p>
            <a:pPr>
              <a:defRPr/>
            </a:pPr>
            <a:endParaRPr lang="cs-CZ" altLang="cs-CZ"/>
          </a:p>
        </p:txBody>
      </p:sp>
      <p:sp>
        <p:nvSpPr>
          <p:cNvPr id="5" name="Footer Placeholder 4"/>
          <p:cNvSpPr>
            <a:spLocks noGrp="1"/>
          </p:cNvSpPr>
          <p:nvPr>
            <p:ph type="ftr" sz="quarter" idx="11"/>
          </p:nvPr>
        </p:nvSpPr>
        <p:spPr/>
        <p:txBody>
          <a:bodyPr/>
          <a:lstStyle/>
          <a:p>
            <a:pPr>
              <a:defRPr/>
            </a:pPr>
            <a:endParaRPr lang="cs-CZ" altLang="cs-CZ"/>
          </a:p>
        </p:txBody>
      </p:sp>
      <p:sp>
        <p:nvSpPr>
          <p:cNvPr id="6" name="Slide Number Placeholder 5"/>
          <p:cNvSpPr>
            <a:spLocks noGrp="1"/>
          </p:cNvSpPr>
          <p:nvPr>
            <p:ph type="sldNum" sz="quarter" idx="12"/>
          </p:nvPr>
        </p:nvSpPr>
        <p:spPr/>
        <p:txBody>
          <a:bodyPr/>
          <a:lstStyle/>
          <a:p>
            <a:pPr>
              <a:defRPr/>
            </a:pPr>
            <a:fld id="{432D2F1F-9A8D-4F78-89E0-2018026E451C}" type="slidenum">
              <a:rPr lang="cs-CZ" altLang="cs-CZ" smtClean="0"/>
              <a:pPr>
                <a:defRPr/>
              </a:pPr>
              <a:t>‹#›</a:t>
            </a:fld>
            <a:endParaRPr lang="cs-CZ" altLang="cs-CZ"/>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9067232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Jmenovka">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cs-CZ"/>
              <a:t>Kliknutím lze upravit styl.</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a:t>Kliknutím lze upravit styly předlohy textu.</a:t>
            </a:r>
          </a:p>
        </p:txBody>
      </p:sp>
      <p:sp>
        <p:nvSpPr>
          <p:cNvPr id="4" name="Date Placeholder 3"/>
          <p:cNvSpPr>
            <a:spLocks noGrp="1"/>
          </p:cNvSpPr>
          <p:nvPr>
            <p:ph type="dt" sz="half" idx="10"/>
          </p:nvPr>
        </p:nvSpPr>
        <p:spPr/>
        <p:txBody>
          <a:bodyPr/>
          <a:lstStyle/>
          <a:p>
            <a:pPr>
              <a:defRPr/>
            </a:pPr>
            <a:endParaRPr lang="cs-CZ" altLang="cs-CZ"/>
          </a:p>
        </p:txBody>
      </p:sp>
      <p:sp>
        <p:nvSpPr>
          <p:cNvPr id="5" name="Footer Placeholder 4"/>
          <p:cNvSpPr>
            <a:spLocks noGrp="1"/>
          </p:cNvSpPr>
          <p:nvPr>
            <p:ph type="ftr" sz="quarter" idx="11"/>
          </p:nvPr>
        </p:nvSpPr>
        <p:spPr/>
        <p:txBody>
          <a:bodyPr/>
          <a:lstStyle/>
          <a:p>
            <a:pPr>
              <a:defRPr/>
            </a:pPr>
            <a:endParaRPr lang="cs-CZ" altLang="cs-CZ"/>
          </a:p>
        </p:txBody>
      </p:sp>
      <p:sp>
        <p:nvSpPr>
          <p:cNvPr id="6" name="Slide Number Placeholder 5"/>
          <p:cNvSpPr>
            <a:spLocks noGrp="1"/>
          </p:cNvSpPr>
          <p:nvPr>
            <p:ph type="sldNum" sz="quarter" idx="12"/>
          </p:nvPr>
        </p:nvSpPr>
        <p:spPr/>
        <p:txBody>
          <a:bodyPr/>
          <a:lstStyle/>
          <a:p>
            <a:pPr>
              <a:defRPr/>
            </a:pPr>
            <a:fld id="{432D2F1F-9A8D-4F78-89E0-2018026E451C}" type="slidenum">
              <a:rPr lang="cs-CZ" altLang="cs-CZ" smtClean="0"/>
              <a:pPr>
                <a:defRPr/>
              </a:pPr>
              <a:t>‹#›</a:t>
            </a:fld>
            <a:endParaRPr lang="cs-CZ" altLang="cs-CZ"/>
          </a:p>
        </p:txBody>
      </p:sp>
    </p:spTree>
    <p:extLst>
      <p:ext uri="{BB962C8B-B14F-4D97-AF65-F5344CB8AC3E}">
        <p14:creationId xmlns:p14="http://schemas.microsoft.com/office/powerpoint/2010/main" val="355187105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Jmenovka s citací">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cs-CZ"/>
              <a:t>Kliknutím lze upravit styl.</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cs-CZ"/>
              <a:t>Kliknutím lze upravit styly předlohy textu.</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a:t>Kliknutím lze upravit styly předlohy textu.</a:t>
            </a:r>
          </a:p>
        </p:txBody>
      </p:sp>
      <p:sp>
        <p:nvSpPr>
          <p:cNvPr id="4" name="Date Placeholder 3"/>
          <p:cNvSpPr>
            <a:spLocks noGrp="1"/>
          </p:cNvSpPr>
          <p:nvPr>
            <p:ph type="dt" sz="half" idx="10"/>
          </p:nvPr>
        </p:nvSpPr>
        <p:spPr/>
        <p:txBody>
          <a:bodyPr/>
          <a:lstStyle/>
          <a:p>
            <a:pPr>
              <a:defRPr/>
            </a:pPr>
            <a:endParaRPr lang="cs-CZ" altLang="cs-CZ"/>
          </a:p>
        </p:txBody>
      </p:sp>
      <p:sp>
        <p:nvSpPr>
          <p:cNvPr id="5" name="Footer Placeholder 4"/>
          <p:cNvSpPr>
            <a:spLocks noGrp="1"/>
          </p:cNvSpPr>
          <p:nvPr>
            <p:ph type="ftr" sz="quarter" idx="11"/>
          </p:nvPr>
        </p:nvSpPr>
        <p:spPr/>
        <p:txBody>
          <a:bodyPr/>
          <a:lstStyle/>
          <a:p>
            <a:pPr>
              <a:defRPr/>
            </a:pPr>
            <a:endParaRPr lang="cs-CZ" altLang="cs-CZ"/>
          </a:p>
        </p:txBody>
      </p:sp>
      <p:sp>
        <p:nvSpPr>
          <p:cNvPr id="6" name="Slide Number Placeholder 5"/>
          <p:cNvSpPr>
            <a:spLocks noGrp="1"/>
          </p:cNvSpPr>
          <p:nvPr>
            <p:ph type="sldNum" sz="quarter" idx="12"/>
          </p:nvPr>
        </p:nvSpPr>
        <p:spPr/>
        <p:txBody>
          <a:bodyPr/>
          <a:lstStyle/>
          <a:p>
            <a:pPr>
              <a:defRPr/>
            </a:pPr>
            <a:fld id="{432D2F1F-9A8D-4F78-89E0-2018026E451C}" type="slidenum">
              <a:rPr lang="cs-CZ" altLang="cs-CZ" smtClean="0"/>
              <a:pPr>
                <a:defRPr/>
              </a:pPr>
              <a:t>‹#›</a:t>
            </a:fld>
            <a:endParaRPr lang="cs-CZ" altLang="cs-CZ"/>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51044170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Pravda nebo nepravda">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cs-CZ"/>
              <a:t>Kliknutím lze upravit styl.</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cs-CZ"/>
              <a:t>Kliknutím lze upravit styly předlohy textu.</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a:t>Kliknutím lze upravit styly předlohy textu.</a:t>
            </a:r>
          </a:p>
        </p:txBody>
      </p:sp>
      <p:sp>
        <p:nvSpPr>
          <p:cNvPr id="4" name="Date Placeholder 3"/>
          <p:cNvSpPr>
            <a:spLocks noGrp="1"/>
          </p:cNvSpPr>
          <p:nvPr>
            <p:ph type="dt" sz="half" idx="10"/>
          </p:nvPr>
        </p:nvSpPr>
        <p:spPr/>
        <p:txBody>
          <a:bodyPr/>
          <a:lstStyle/>
          <a:p>
            <a:pPr>
              <a:defRPr/>
            </a:pPr>
            <a:endParaRPr lang="cs-CZ" altLang="cs-CZ"/>
          </a:p>
        </p:txBody>
      </p:sp>
      <p:sp>
        <p:nvSpPr>
          <p:cNvPr id="5" name="Footer Placeholder 4"/>
          <p:cNvSpPr>
            <a:spLocks noGrp="1"/>
          </p:cNvSpPr>
          <p:nvPr>
            <p:ph type="ftr" sz="quarter" idx="11"/>
          </p:nvPr>
        </p:nvSpPr>
        <p:spPr/>
        <p:txBody>
          <a:bodyPr/>
          <a:lstStyle/>
          <a:p>
            <a:pPr>
              <a:defRPr/>
            </a:pPr>
            <a:endParaRPr lang="cs-CZ" altLang="cs-CZ"/>
          </a:p>
        </p:txBody>
      </p:sp>
      <p:sp>
        <p:nvSpPr>
          <p:cNvPr id="6" name="Slide Number Placeholder 5"/>
          <p:cNvSpPr>
            <a:spLocks noGrp="1"/>
          </p:cNvSpPr>
          <p:nvPr>
            <p:ph type="sldNum" sz="quarter" idx="12"/>
          </p:nvPr>
        </p:nvSpPr>
        <p:spPr/>
        <p:txBody>
          <a:bodyPr/>
          <a:lstStyle/>
          <a:p>
            <a:pPr>
              <a:defRPr/>
            </a:pPr>
            <a:fld id="{432D2F1F-9A8D-4F78-89E0-2018026E451C}" type="slidenum">
              <a:rPr lang="cs-CZ" altLang="cs-CZ" smtClean="0"/>
              <a:pPr>
                <a:defRPr/>
              </a:pPr>
              <a:t>‹#›</a:t>
            </a:fld>
            <a:endParaRPr lang="cs-CZ" altLang="cs-CZ"/>
          </a:p>
        </p:txBody>
      </p:sp>
    </p:spTree>
    <p:extLst>
      <p:ext uri="{BB962C8B-B14F-4D97-AF65-F5344CB8AC3E}">
        <p14:creationId xmlns:p14="http://schemas.microsoft.com/office/powerpoint/2010/main" val="185256049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a:t>Kliknutím lze upravit styl.</a:t>
            </a:r>
            <a:endParaRPr lang="en-US" dirty="0"/>
          </a:p>
        </p:txBody>
      </p:sp>
      <p:sp>
        <p:nvSpPr>
          <p:cNvPr id="3" name="Vertical Text Placeholder 2"/>
          <p:cNvSpPr>
            <a:spLocks noGrp="1"/>
          </p:cNvSpPr>
          <p:nvPr>
            <p:ph type="body" orient="vert" idx="1"/>
          </p:nvPr>
        </p:nvSpPr>
        <p:spPr/>
        <p:txBody>
          <a:bodyPr vert="eaVert"/>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Date Placeholder 3"/>
          <p:cNvSpPr>
            <a:spLocks noGrp="1"/>
          </p:cNvSpPr>
          <p:nvPr>
            <p:ph type="dt" sz="half" idx="10"/>
          </p:nvPr>
        </p:nvSpPr>
        <p:spPr/>
        <p:txBody>
          <a:bodyPr/>
          <a:lstStyle/>
          <a:p>
            <a:pPr>
              <a:defRPr/>
            </a:pPr>
            <a:endParaRPr lang="cs-CZ" altLang="cs-CZ"/>
          </a:p>
        </p:txBody>
      </p:sp>
      <p:sp>
        <p:nvSpPr>
          <p:cNvPr id="5" name="Footer Placeholder 4"/>
          <p:cNvSpPr>
            <a:spLocks noGrp="1"/>
          </p:cNvSpPr>
          <p:nvPr>
            <p:ph type="ftr" sz="quarter" idx="11"/>
          </p:nvPr>
        </p:nvSpPr>
        <p:spPr/>
        <p:txBody>
          <a:bodyPr/>
          <a:lstStyle/>
          <a:p>
            <a:pPr>
              <a:defRPr/>
            </a:pPr>
            <a:endParaRPr lang="cs-CZ" altLang="cs-CZ"/>
          </a:p>
        </p:txBody>
      </p:sp>
      <p:sp>
        <p:nvSpPr>
          <p:cNvPr id="6" name="Slide Number Placeholder 5"/>
          <p:cNvSpPr>
            <a:spLocks noGrp="1"/>
          </p:cNvSpPr>
          <p:nvPr>
            <p:ph type="sldNum" sz="quarter" idx="12"/>
          </p:nvPr>
        </p:nvSpPr>
        <p:spPr/>
        <p:txBody>
          <a:bodyPr/>
          <a:lstStyle/>
          <a:p>
            <a:pPr>
              <a:defRPr/>
            </a:pPr>
            <a:fld id="{7A28F96A-C3A7-4966-AEA2-EB99EDCD55CA}" type="slidenum">
              <a:rPr lang="cs-CZ" altLang="cs-CZ" smtClean="0"/>
              <a:pPr>
                <a:defRPr/>
              </a:pPr>
              <a:t>‹#›</a:t>
            </a:fld>
            <a:endParaRPr lang="cs-CZ" altLang="cs-CZ"/>
          </a:p>
        </p:txBody>
      </p:sp>
    </p:spTree>
    <p:extLst>
      <p:ext uri="{BB962C8B-B14F-4D97-AF65-F5344CB8AC3E}">
        <p14:creationId xmlns:p14="http://schemas.microsoft.com/office/powerpoint/2010/main" val="275429534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cs-CZ"/>
              <a:t>Kliknutím lze upravit styl.</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Date Placeholder 3"/>
          <p:cNvSpPr>
            <a:spLocks noGrp="1"/>
          </p:cNvSpPr>
          <p:nvPr>
            <p:ph type="dt" sz="half" idx="10"/>
          </p:nvPr>
        </p:nvSpPr>
        <p:spPr/>
        <p:txBody>
          <a:bodyPr/>
          <a:lstStyle/>
          <a:p>
            <a:pPr>
              <a:defRPr/>
            </a:pPr>
            <a:endParaRPr lang="cs-CZ" altLang="cs-CZ"/>
          </a:p>
        </p:txBody>
      </p:sp>
      <p:sp>
        <p:nvSpPr>
          <p:cNvPr id="5" name="Footer Placeholder 4"/>
          <p:cNvSpPr>
            <a:spLocks noGrp="1"/>
          </p:cNvSpPr>
          <p:nvPr>
            <p:ph type="ftr" sz="quarter" idx="11"/>
          </p:nvPr>
        </p:nvSpPr>
        <p:spPr/>
        <p:txBody>
          <a:bodyPr/>
          <a:lstStyle/>
          <a:p>
            <a:pPr>
              <a:defRPr/>
            </a:pPr>
            <a:endParaRPr lang="cs-CZ" altLang="cs-CZ"/>
          </a:p>
        </p:txBody>
      </p:sp>
      <p:sp>
        <p:nvSpPr>
          <p:cNvPr id="6" name="Slide Number Placeholder 5"/>
          <p:cNvSpPr>
            <a:spLocks noGrp="1"/>
          </p:cNvSpPr>
          <p:nvPr>
            <p:ph type="sldNum" sz="quarter" idx="12"/>
          </p:nvPr>
        </p:nvSpPr>
        <p:spPr/>
        <p:txBody>
          <a:bodyPr/>
          <a:lstStyle/>
          <a:p>
            <a:pPr>
              <a:defRPr/>
            </a:pPr>
            <a:fld id="{9D38B2FB-7FC0-4D7E-A26D-86C84ACD58B4}" type="slidenum">
              <a:rPr lang="cs-CZ" altLang="cs-CZ" smtClean="0"/>
              <a:pPr>
                <a:defRPr/>
              </a:pPr>
              <a:t>‹#›</a:t>
            </a:fld>
            <a:endParaRPr lang="cs-CZ" altLang="cs-CZ"/>
          </a:p>
        </p:txBody>
      </p:sp>
    </p:spTree>
    <p:extLst>
      <p:ext uri="{BB962C8B-B14F-4D97-AF65-F5344CB8AC3E}">
        <p14:creationId xmlns:p14="http://schemas.microsoft.com/office/powerpoint/2010/main" val="20981613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a:t>Kliknutím lze upravit styl.</a:t>
            </a:r>
            <a:endParaRPr lang="en-US" dirty="0"/>
          </a:p>
        </p:txBody>
      </p:sp>
      <p:sp>
        <p:nvSpPr>
          <p:cNvPr id="3" name="Content Placeholder 2"/>
          <p:cNvSpPr>
            <a:spLocks noGrp="1"/>
          </p:cNvSpPr>
          <p:nvPr>
            <p:ph idx="1"/>
          </p:nvPr>
        </p:nvSpPr>
        <p:spPr/>
        <p:txBody>
          <a:body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Date Placeholder 3"/>
          <p:cNvSpPr>
            <a:spLocks noGrp="1"/>
          </p:cNvSpPr>
          <p:nvPr>
            <p:ph type="dt" sz="half" idx="10"/>
          </p:nvPr>
        </p:nvSpPr>
        <p:spPr/>
        <p:txBody>
          <a:bodyPr/>
          <a:lstStyle/>
          <a:p>
            <a:pPr>
              <a:defRPr/>
            </a:pPr>
            <a:endParaRPr lang="cs-CZ" altLang="cs-CZ"/>
          </a:p>
        </p:txBody>
      </p:sp>
      <p:sp>
        <p:nvSpPr>
          <p:cNvPr id="5" name="Footer Placeholder 4"/>
          <p:cNvSpPr>
            <a:spLocks noGrp="1"/>
          </p:cNvSpPr>
          <p:nvPr>
            <p:ph type="ftr" sz="quarter" idx="11"/>
          </p:nvPr>
        </p:nvSpPr>
        <p:spPr/>
        <p:txBody>
          <a:bodyPr/>
          <a:lstStyle/>
          <a:p>
            <a:pPr>
              <a:defRPr/>
            </a:pPr>
            <a:endParaRPr lang="cs-CZ" altLang="cs-CZ"/>
          </a:p>
        </p:txBody>
      </p:sp>
      <p:sp>
        <p:nvSpPr>
          <p:cNvPr id="6" name="Slide Number Placeholder 5"/>
          <p:cNvSpPr>
            <a:spLocks noGrp="1"/>
          </p:cNvSpPr>
          <p:nvPr>
            <p:ph type="sldNum" sz="quarter" idx="12"/>
          </p:nvPr>
        </p:nvSpPr>
        <p:spPr/>
        <p:txBody>
          <a:bodyPr/>
          <a:lstStyle/>
          <a:p>
            <a:pPr>
              <a:defRPr/>
            </a:pPr>
            <a:fld id="{432D2F1F-9A8D-4F78-89E0-2018026E451C}" type="slidenum">
              <a:rPr lang="cs-CZ" altLang="cs-CZ" smtClean="0"/>
              <a:pPr>
                <a:defRPr/>
              </a:pPr>
              <a:t>‹#›</a:t>
            </a:fld>
            <a:endParaRPr lang="cs-CZ" altLang="cs-CZ"/>
          </a:p>
        </p:txBody>
      </p:sp>
    </p:spTree>
    <p:extLst>
      <p:ext uri="{BB962C8B-B14F-4D97-AF65-F5344CB8AC3E}">
        <p14:creationId xmlns:p14="http://schemas.microsoft.com/office/powerpoint/2010/main" val="5963728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cs-CZ"/>
              <a:t>Kliknutím lze upravit styl.</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a:t>Kliknutím lze upravit styly předlohy textu.</a:t>
            </a:r>
          </a:p>
        </p:txBody>
      </p:sp>
      <p:sp>
        <p:nvSpPr>
          <p:cNvPr id="4" name="Date Placeholder 3"/>
          <p:cNvSpPr>
            <a:spLocks noGrp="1"/>
          </p:cNvSpPr>
          <p:nvPr>
            <p:ph type="dt" sz="half" idx="10"/>
          </p:nvPr>
        </p:nvSpPr>
        <p:spPr/>
        <p:txBody>
          <a:bodyPr/>
          <a:lstStyle/>
          <a:p>
            <a:pPr>
              <a:defRPr/>
            </a:pPr>
            <a:endParaRPr lang="cs-CZ" altLang="cs-CZ"/>
          </a:p>
        </p:txBody>
      </p:sp>
      <p:sp>
        <p:nvSpPr>
          <p:cNvPr id="5" name="Footer Placeholder 4"/>
          <p:cNvSpPr>
            <a:spLocks noGrp="1"/>
          </p:cNvSpPr>
          <p:nvPr>
            <p:ph type="ftr" sz="quarter" idx="11"/>
          </p:nvPr>
        </p:nvSpPr>
        <p:spPr/>
        <p:txBody>
          <a:bodyPr/>
          <a:lstStyle/>
          <a:p>
            <a:pPr>
              <a:defRPr/>
            </a:pPr>
            <a:endParaRPr lang="cs-CZ" altLang="cs-CZ"/>
          </a:p>
        </p:txBody>
      </p:sp>
      <p:sp>
        <p:nvSpPr>
          <p:cNvPr id="6" name="Slide Number Placeholder 5"/>
          <p:cNvSpPr>
            <a:spLocks noGrp="1"/>
          </p:cNvSpPr>
          <p:nvPr>
            <p:ph type="sldNum" sz="quarter" idx="12"/>
          </p:nvPr>
        </p:nvSpPr>
        <p:spPr/>
        <p:txBody>
          <a:bodyPr/>
          <a:lstStyle/>
          <a:p>
            <a:pPr>
              <a:defRPr/>
            </a:pPr>
            <a:fld id="{6EA1D096-9A8D-4679-AEDE-81DA76B0191D}" type="slidenum">
              <a:rPr lang="cs-CZ" altLang="cs-CZ" smtClean="0"/>
              <a:pPr>
                <a:defRPr/>
              </a:pPr>
              <a:t>‹#›</a:t>
            </a:fld>
            <a:endParaRPr lang="cs-CZ" altLang="cs-CZ"/>
          </a:p>
        </p:txBody>
      </p:sp>
    </p:spTree>
    <p:extLst>
      <p:ext uri="{BB962C8B-B14F-4D97-AF65-F5344CB8AC3E}">
        <p14:creationId xmlns:p14="http://schemas.microsoft.com/office/powerpoint/2010/main" val="37032204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a:t>Kliknutím lze upravit styl.</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5" name="Date Placeholder 4"/>
          <p:cNvSpPr>
            <a:spLocks noGrp="1"/>
          </p:cNvSpPr>
          <p:nvPr>
            <p:ph type="dt" sz="half" idx="10"/>
          </p:nvPr>
        </p:nvSpPr>
        <p:spPr/>
        <p:txBody>
          <a:bodyPr/>
          <a:lstStyle/>
          <a:p>
            <a:pPr>
              <a:defRPr/>
            </a:pPr>
            <a:endParaRPr lang="cs-CZ" altLang="cs-CZ"/>
          </a:p>
        </p:txBody>
      </p:sp>
      <p:sp>
        <p:nvSpPr>
          <p:cNvPr id="6" name="Footer Placeholder 5"/>
          <p:cNvSpPr>
            <a:spLocks noGrp="1"/>
          </p:cNvSpPr>
          <p:nvPr>
            <p:ph type="ftr" sz="quarter" idx="11"/>
          </p:nvPr>
        </p:nvSpPr>
        <p:spPr/>
        <p:txBody>
          <a:bodyPr/>
          <a:lstStyle/>
          <a:p>
            <a:pPr>
              <a:defRPr/>
            </a:pPr>
            <a:endParaRPr lang="cs-CZ" altLang="cs-CZ"/>
          </a:p>
        </p:txBody>
      </p:sp>
      <p:sp>
        <p:nvSpPr>
          <p:cNvPr id="7" name="Slide Number Placeholder 6"/>
          <p:cNvSpPr>
            <a:spLocks noGrp="1"/>
          </p:cNvSpPr>
          <p:nvPr>
            <p:ph type="sldNum" sz="quarter" idx="12"/>
          </p:nvPr>
        </p:nvSpPr>
        <p:spPr/>
        <p:txBody>
          <a:bodyPr/>
          <a:lstStyle/>
          <a:p>
            <a:pPr>
              <a:defRPr/>
            </a:pPr>
            <a:fld id="{C8B2A694-BB7B-45E7-9DF5-AD379E8205A6}" type="slidenum">
              <a:rPr lang="cs-CZ" altLang="cs-CZ" smtClean="0"/>
              <a:pPr>
                <a:defRPr/>
              </a:pPr>
              <a:t>‹#›</a:t>
            </a:fld>
            <a:endParaRPr lang="cs-CZ" altLang="cs-CZ"/>
          </a:p>
        </p:txBody>
      </p:sp>
    </p:spTree>
    <p:extLst>
      <p:ext uri="{BB962C8B-B14F-4D97-AF65-F5344CB8AC3E}">
        <p14:creationId xmlns:p14="http://schemas.microsoft.com/office/powerpoint/2010/main" val="30156365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cs-CZ"/>
              <a:t>Kliknutím lze upravit styl.</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Kliknutím lze upravit styly předlohy textu.</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Kliknutím lze upravit styly předlohy textu.</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7" name="Date Placeholder 6"/>
          <p:cNvSpPr>
            <a:spLocks noGrp="1"/>
          </p:cNvSpPr>
          <p:nvPr>
            <p:ph type="dt" sz="half" idx="10"/>
          </p:nvPr>
        </p:nvSpPr>
        <p:spPr/>
        <p:txBody>
          <a:bodyPr/>
          <a:lstStyle/>
          <a:p>
            <a:pPr>
              <a:defRPr/>
            </a:pPr>
            <a:endParaRPr lang="cs-CZ" altLang="cs-CZ"/>
          </a:p>
        </p:txBody>
      </p:sp>
      <p:sp>
        <p:nvSpPr>
          <p:cNvPr id="8" name="Footer Placeholder 7"/>
          <p:cNvSpPr>
            <a:spLocks noGrp="1"/>
          </p:cNvSpPr>
          <p:nvPr>
            <p:ph type="ftr" sz="quarter" idx="11"/>
          </p:nvPr>
        </p:nvSpPr>
        <p:spPr/>
        <p:txBody>
          <a:bodyPr/>
          <a:lstStyle/>
          <a:p>
            <a:pPr>
              <a:defRPr/>
            </a:pPr>
            <a:endParaRPr lang="cs-CZ" altLang="cs-CZ"/>
          </a:p>
        </p:txBody>
      </p:sp>
      <p:sp>
        <p:nvSpPr>
          <p:cNvPr id="9" name="Slide Number Placeholder 8"/>
          <p:cNvSpPr>
            <a:spLocks noGrp="1"/>
          </p:cNvSpPr>
          <p:nvPr>
            <p:ph type="sldNum" sz="quarter" idx="12"/>
          </p:nvPr>
        </p:nvSpPr>
        <p:spPr/>
        <p:txBody>
          <a:bodyPr/>
          <a:lstStyle/>
          <a:p>
            <a:pPr>
              <a:defRPr/>
            </a:pPr>
            <a:fld id="{52198B50-45AA-4273-A881-1B84A77635CF}" type="slidenum">
              <a:rPr lang="cs-CZ" altLang="cs-CZ" smtClean="0"/>
              <a:pPr>
                <a:defRPr/>
              </a:pPr>
              <a:t>‹#›</a:t>
            </a:fld>
            <a:endParaRPr lang="cs-CZ" altLang="cs-CZ"/>
          </a:p>
        </p:txBody>
      </p:sp>
    </p:spTree>
    <p:extLst>
      <p:ext uri="{BB962C8B-B14F-4D97-AF65-F5344CB8AC3E}">
        <p14:creationId xmlns:p14="http://schemas.microsoft.com/office/powerpoint/2010/main" val="29040373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cs-CZ"/>
              <a:t>Kliknutím lze upravit styl.</a:t>
            </a:r>
            <a:endParaRPr lang="en-US" dirty="0"/>
          </a:p>
        </p:txBody>
      </p:sp>
      <p:sp>
        <p:nvSpPr>
          <p:cNvPr id="3" name="Date Placeholder 2"/>
          <p:cNvSpPr>
            <a:spLocks noGrp="1"/>
          </p:cNvSpPr>
          <p:nvPr>
            <p:ph type="dt" sz="half" idx="10"/>
          </p:nvPr>
        </p:nvSpPr>
        <p:spPr/>
        <p:txBody>
          <a:bodyPr/>
          <a:lstStyle/>
          <a:p>
            <a:pPr>
              <a:defRPr/>
            </a:pPr>
            <a:endParaRPr lang="cs-CZ" altLang="cs-CZ"/>
          </a:p>
        </p:txBody>
      </p:sp>
      <p:sp>
        <p:nvSpPr>
          <p:cNvPr id="4" name="Footer Placeholder 3"/>
          <p:cNvSpPr>
            <a:spLocks noGrp="1"/>
          </p:cNvSpPr>
          <p:nvPr>
            <p:ph type="ftr" sz="quarter" idx="11"/>
          </p:nvPr>
        </p:nvSpPr>
        <p:spPr/>
        <p:txBody>
          <a:bodyPr/>
          <a:lstStyle/>
          <a:p>
            <a:pPr>
              <a:defRPr/>
            </a:pPr>
            <a:endParaRPr lang="cs-CZ" altLang="cs-CZ"/>
          </a:p>
        </p:txBody>
      </p:sp>
      <p:sp>
        <p:nvSpPr>
          <p:cNvPr id="5" name="Slide Number Placeholder 4"/>
          <p:cNvSpPr>
            <a:spLocks noGrp="1"/>
          </p:cNvSpPr>
          <p:nvPr>
            <p:ph type="sldNum" sz="quarter" idx="12"/>
          </p:nvPr>
        </p:nvSpPr>
        <p:spPr/>
        <p:txBody>
          <a:bodyPr/>
          <a:lstStyle/>
          <a:p>
            <a:pPr>
              <a:defRPr/>
            </a:pPr>
            <a:fld id="{A45EC1EE-A031-421D-B7A1-91DAC56F174D}" type="slidenum">
              <a:rPr lang="cs-CZ" altLang="cs-CZ" smtClean="0"/>
              <a:pPr>
                <a:defRPr/>
              </a:pPr>
              <a:t>‹#›</a:t>
            </a:fld>
            <a:endParaRPr lang="cs-CZ" altLang="cs-CZ"/>
          </a:p>
        </p:txBody>
      </p:sp>
    </p:spTree>
    <p:extLst>
      <p:ext uri="{BB962C8B-B14F-4D97-AF65-F5344CB8AC3E}">
        <p14:creationId xmlns:p14="http://schemas.microsoft.com/office/powerpoint/2010/main" val="26974764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cs-CZ" altLang="cs-CZ"/>
          </a:p>
        </p:txBody>
      </p:sp>
      <p:sp>
        <p:nvSpPr>
          <p:cNvPr id="3" name="Footer Placeholder 2"/>
          <p:cNvSpPr>
            <a:spLocks noGrp="1"/>
          </p:cNvSpPr>
          <p:nvPr>
            <p:ph type="ftr" sz="quarter" idx="11"/>
          </p:nvPr>
        </p:nvSpPr>
        <p:spPr/>
        <p:txBody>
          <a:bodyPr/>
          <a:lstStyle/>
          <a:p>
            <a:pPr>
              <a:defRPr/>
            </a:pPr>
            <a:endParaRPr lang="cs-CZ" altLang="cs-CZ"/>
          </a:p>
        </p:txBody>
      </p:sp>
      <p:sp>
        <p:nvSpPr>
          <p:cNvPr id="4" name="Slide Number Placeholder 3"/>
          <p:cNvSpPr>
            <a:spLocks noGrp="1"/>
          </p:cNvSpPr>
          <p:nvPr>
            <p:ph type="sldNum" sz="quarter" idx="12"/>
          </p:nvPr>
        </p:nvSpPr>
        <p:spPr/>
        <p:txBody>
          <a:bodyPr/>
          <a:lstStyle/>
          <a:p>
            <a:pPr>
              <a:defRPr/>
            </a:pPr>
            <a:fld id="{30B21B5F-28F6-4AE6-B5BB-CB35DC716D5C}" type="slidenum">
              <a:rPr lang="cs-CZ" altLang="cs-CZ" smtClean="0"/>
              <a:pPr>
                <a:defRPr/>
              </a:pPr>
              <a:t>‹#›</a:t>
            </a:fld>
            <a:endParaRPr lang="cs-CZ" altLang="cs-CZ"/>
          </a:p>
        </p:txBody>
      </p:sp>
    </p:spTree>
    <p:extLst>
      <p:ext uri="{BB962C8B-B14F-4D97-AF65-F5344CB8AC3E}">
        <p14:creationId xmlns:p14="http://schemas.microsoft.com/office/powerpoint/2010/main" val="6290198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cs-CZ"/>
              <a:t>Kliknutím lze upravit styl.</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cs-CZ"/>
              <a:t>Kliknutím lze upravit styly předlohy textu.</a:t>
            </a:r>
          </a:p>
        </p:txBody>
      </p:sp>
      <p:sp>
        <p:nvSpPr>
          <p:cNvPr id="5" name="Date Placeholder 4"/>
          <p:cNvSpPr>
            <a:spLocks noGrp="1"/>
          </p:cNvSpPr>
          <p:nvPr>
            <p:ph type="dt" sz="half" idx="10"/>
          </p:nvPr>
        </p:nvSpPr>
        <p:spPr/>
        <p:txBody>
          <a:bodyPr/>
          <a:lstStyle/>
          <a:p>
            <a:pPr>
              <a:defRPr/>
            </a:pPr>
            <a:endParaRPr lang="cs-CZ" altLang="cs-CZ"/>
          </a:p>
        </p:txBody>
      </p:sp>
      <p:sp>
        <p:nvSpPr>
          <p:cNvPr id="6" name="Footer Placeholder 5"/>
          <p:cNvSpPr>
            <a:spLocks noGrp="1"/>
          </p:cNvSpPr>
          <p:nvPr>
            <p:ph type="ftr" sz="quarter" idx="11"/>
          </p:nvPr>
        </p:nvSpPr>
        <p:spPr/>
        <p:txBody>
          <a:bodyPr/>
          <a:lstStyle/>
          <a:p>
            <a:pPr>
              <a:defRPr/>
            </a:pPr>
            <a:endParaRPr lang="cs-CZ" altLang="cs-CZ"/>
          </a:p>
        </p:txBody>
      </p:sp>
      <p:sp>
        <p:nvSpPr>
          <p:cNvPr id="7" name="Slide Number Placeholder 6"/>
          <p:cNvSpPr>
            <a:spLocks noGrp="1"/>
          </p:cNvSpPr>
          <p:nvPr>
            <p:ph type="sldNum" sz="quarter" idx="12"/>
          </p:nvPr>
        </p:nvSpPr>
        <p:spPr/>
        <p:txBody>
          <a:bodyPr/>
          <a:lstStyle/>
          <a:p>
            <a:pPr>
              <a:defRPr/>
            </a:pPr>
            <a:fld id="{CBBAC710-DC6F-4463-91FC-2C80019E9683}" type="slidenum">
              <a:rPr lang="cs-CZ" altLang="cs-CZ" smtClean="0"/>
              <a:pPr>
                <a:defRPr/>
              </a:pPr>
              <a:t>‹#›</a:t>
            </a:fld>
            <a:endParaRPr lang="cs-CZ" altLang="cs-CZ"/>
          </a:p>
        </p:txBody>
      </p:sp>
    </p:spTree>
    <p:extLst>
      <p:ext uri="{BB962C8B-B14F-4D97-AF65-F5344CB8AC3E}">
        <p14:creationId xmlns:p14="http://schemas.microsoft.com/office/powerpoint/2010/main" val="39747677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cs-CZ"/>
              <a:t>Kliknutím lze upravit styl.</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cs-CZ"/>
              <a:t>Kliknutím na ikonu přidáte obrázek.</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a:t>Kliknutím lze upravit styly předlohy textu.</a:t>
            </a:r>
          </a:p>
        </p:txBody>
      </p:sp>
      <p:sp>
        <p:nvSpPr>
          <p:cNvPr id="6" name="Footer Placeholder 5"/>
          <p:cNvSpPr>
            <a:spLocks noGrp="1"/>
          </p:cNvSpPr>
          <p:nvPr>
            <p:ph type="ftr" sz="quarter" idx="11"/>
          </p:nvPr>
        </p:nvSpPr>
        <p:spPr/>
        <p:txBody>
          <a:bodyPr/>
          <a:lstStyle/>
          <a:p>
            <a:pPr>
              <a:defRPr/>
            </a:pPr>
            <a:endParaRPr lang="cs-CZ" altLang="cs-CZ"/>
          </a:p>
        </p:txBody>
      </p:sp>
      <p:sp>
        <p:nvSpPr>
          <p:cNvPr id="7" name="Slide Number Placeholder 6"/>
          <p:cNvSpPr>
            <a:spLocks noGrp="1"/>
          </p:cNvSpPr>
          <p:nvPr>
            <p:ph type="sldNum" sz="quarter" idx="12"/>
          </p:nvPr>
        </p:nvSpPr>
        <p:spPr/>
        <p:txBody>
          <a:bodyPr/>
          <a:lstStyle/>
          <a:p>
            <a:pPr>
              <a:defRPr/>
            </a:pPr>
            <a:fld id="{CC2C16DB-5767-430A-9FBC-7F8C7028040E}" type="slidenum">
              <a:rPr lang="cs-CZ" altLang="cs-CZ" smtClean="0"/>
              <a:pPr>
                <a:defRPr/>
              </a:pPr>
              <a:t>‹#›</a:t>
            </a:fld>
            <a:endParaRPr lang="cs-CZ" altLang="cs-CZ"/>
          </a:p>
        </p:txBody>
      </p:sp>
      <p:sp>
        <p:nvSpPr>
          <p:cNvPr id="5" name="Date Placeholder 4"/>
          <p:cNvSpPr>
            <a:spLocks noGrp="1"/>
          </p:cNvSpPr>
          <p:nvPr>
            <p:ph type="dt" sz="half" idx="10"/>
          </p:nvPr>
        </p:nvSpPr>
        <p:spPr/>
        <p:txBody>
          <a:bodyPr/>
          <a:lstStyle/>
          <a:p>
            <a:pPr>
              <a:defRPr/>
            </a:pPr>
            <a:endParaRPr lang="cs-CZ" altLang="cs-CZ"/>
          </a:p>
        </p:txBody>
      </p:sp>
    </p:spTree>
    <p:extLst>
      <p:ext uri="{BB962C8B-B14F-4D97-AF65-F5344CB8AC3E}">
        <p14:creationId xmlns:p14="http://schemas.microsoft.com/office/powerpoint/2010/main" val="29310958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cs-CZ"/>
            </a:p>
          </p:txBody>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cs-CZ"/>
            </a:p>
          </p:txBody>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cs-CZ"/>
            </a:p>
          </p:txBody>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cs-CZ"/>
            </a:p>
          </p:txBody>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cs-CZ"/>
            </a:p>
          </p:txBody>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cs-CZ"/>
            </a:p>
          </p:txBody>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cs-CZ"/>
            </a:p>
          </p:txBody>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cs-CZ"/>
            </a:p>
          </p:txBody>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cs-CZ"/>
              <a:t>Kliknutím lze upravit styl.</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a:defRPr/>
            </a:pPr>
            <a:endParaRPr lang="cs-CZ" altLang="cs-CZ"/>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a:defRPr/>
            </a:pPr>
            <a:endParaRPr lang="cs-CZ" altLang="cs-CZ"/>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pPr>
              <a:defRPr/>
            </a:pPr>
            <a:fld id="{432D2F1F-9A8D-4F78-89E0-2018026E451C}" type="slidenum">
              <a:rPr lang="cs-CZ" altLang="cs-CZ" smtClean="0"/>
              <a:pPr>
                <a:defRPr/>
              </a:pPr>
              <a:t>‹#›</a:t>
            </a:fld>
            <a:endParaRPr lang="cs-CZ" altLang="cs-CZ"/>
          </a:p>
        </p:txBody>
      </p:sp>
    </p:spTree>
    <p:extLst>
      <p:ext uri="{BB962C8B-B14F-4D97-AF65-F5344CB8AC3E}">
        <p14:creationId xmlns:p14="http://schemas.microsoft.com/office/powerpoint/2010/main" val="1351925222"/>
      </p:ext>
    </p:extLst>
  </p:cSld>
  <p:clrMap bg1="lt1" tx1="dk1" bg2="lt2" tx2="dk2" accent1="accent1" accent2="accent2" accent3="accent3" accent4="accent4" accent5="accent5" accent6="accent6" hlink="hlink" folHlink="folHlink"/>
  <p:sldLayoutIdLst>
    <p:sldLayoutId id="2147483778" r:id="rId1"/>
    <p:sldLayoutId id="2147483779" r:id="rId2"/>
    <p:sldLayoutId id="2147483780" r:id="rId3"/>
    <p:sldLayoutId id="2147483781" r:id="rId4"/>
    <p:sldLayoutId id="2147483782" r:id="rId5"/>
    <p:sldLayoutId id="2147483783" r:id="rId6"/>
    <p:sldLayoutId id="2147483784" r:id="rId7"/>
    <p:sldLayoutId id="2147483785" r:id="rId8"/>
    <p:sldLayoutId id="2147483786" r:id="rId9"/>
    <p:sldLayoutId id="2147483787" r:id="rId10"/>
    <p:sldLayoutId id="2147483788" r:id="rId11"/>
    <p:sldLayoutId id="2147483789" r:id="rId12"/>
    <p:sldLayoutId id="2147483790" r:id="rId13"/>
    <p:sldLayoutId id="2147483791" r:id="rId14"/>
    <p:sldLayoutId id="2147483792" r:id="rId15"/>
    <p:sldLayoutId id="2147483793"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335360" y="42446"/>
            <a:ext cx="11521280" cy="2207327"/>
          </a:xfrm>
        </p:spPr>
        <p:txBody>
          <a:bodyPr anchor="t">
            <a:normAutofit fontScale="90000"/>
          </a:bodyPr>
          <a:lstStyle/>
          <a:p>
            <a:pPr algn="ctr" eaLnBrk="1" hangingPunct="1"/>
            <a:r>
              <a:rPr lang="cs-CZ" altLang="cs-CZ" sz="2800" b="1" i="0" dirty="0">
                <a:solidFill>
                  <a:schemeClr val="tx1"/>
                </a:solidFill>
                <a:latin typeface="Arial" panose="020B0604020202020204" pitchFamily="34" charset="0"/>
                <a:cs typeface="Arial" panose="020B0604020202020204" pitchFamily="34" charset="0"/>
              </a:rPr>
              <a:t>VYHODNOCENÍ VLIVŮ ÚP HL. M. PRAHY (METROPOLITNÍ PLÁN)</a:t>
            </a:r>
            <a:br>
              <a:rPr lang="cs-CZ" altLang="cs-CZ" sz="2800" b="1" i="0" dirty="0">
                <a:solidFill>
                  <a:schemeClr val="tx1"/>
                </a:solidFill>
                <a:latin typeface="Arial" panose="020B0604020202020204" pitchFamily="34" charset="0"/>
                <a:cs typeface="Arial" panose="020B0604020202020204" pitchFamily="34" charset="0"/>
              </a:rPr>
            </a:br>
            <a:r>
              <a:rPr lang="cs-CZ" altLang="cs-CZ" sz="2800" b="1" i="0" dirty="0">
                <a:solidFill>
                  <a:schemeClr val="tx1"/>
                </a:solidFill>
                <a:latin typeface="Arial" panose="020B0604020202020204" pitchFamily="34" charset="0"/>
                <a:cs typeface="Arial" panose="020B0604020202020204" pitchFamily="34" charset="0"/>
              </a:rPr>
              <a:t>NA UDRŽITELNÝ ROZVOJ ÚZEMÍ</a:t>
            </a:r>
            <a:br>
              <a:rPr lang="cs-CZ" altLang="cs-CZ" sz="2400" b="1" i="0" dirty="0">
                <a:solidFill>
                  <a:schemeClr val="tx1"/>
                </a:solidFill>
                <a:latin typeface="Arial" panose="020B0604020202020204" pitchFamily="34" charset="0"/>
                <a:cs typeface="Arial" panose="020B0604020202020204" pitchFamily="34" charset="0"/>
              </a:rPr>
            </a:br>
            <a:r>
              <a:rPr lang="cs-CZ" altLang="cs-CZ" sz="2400" i="0" dirty="0">
                <a:solidFill>
                  <a:schemeClr val="tx1"/>
                </a:solidFill>
                <a:latin typeface="Arial" panose="020B0604020202020204" pitchFamily="34" charset="0"/>
                <a:cs typeface="Arial" panose="020B0604020202020204" pitchFamily="34" charset="0"/>
              </a:rPr>
              <a:t>k opakovanému veřejnému projednání</a:t>
            </a:r>
            <a:br>
              <a:rPr lang="cs-CZ" altLang="cs-CZ" sz="2400" i="0" dirty="0">
                <a:solidFill>
                  <a:schemeClr val="tx1"/>
                </a:solidFill>
                <a:latin typeface="Arial" panose="020B0604020202020204" pitchFamily="34" charset="0"/>
                <a:cs typeface="Arial" panose="020B0604020202020204" pitchFamily="34" charset="0"/>
              </a:rPr>
            </a:br>
            <a:br>
              <a:rPr lang="cs-CZ" altLang="cs-CZ" sz="2400" i="0">
                <a:solidFill>
                  <a:schemeClr val="tx1"/>
                </a:solidFill>
                <a:latin typeface="Arial" panose="020B0604020202020204" pitchFamily="34" charset="0"/>
                <a:cs typeface="Arial" panose="020B0604020202020204" pitchFamily="34" charset="0"/>
              </a:rPr>
            </a:br>
            <a:br>
              <a:rPr lang="cs-CZ" altLang="cs-CZ" sz="2400" dirty="0">
                <a:solidFill>
                  <a:srgbClr val="C00000"/>
                </a:solidFill>
                <a:latin typeface="Arial" panose="020B0604020202020204" pitchFamily="34" charset="0"/>
                <a:cs typeface="Arial" panose="020B0604020202020204" pitchFamily="34" charset="0"/>
              </a:rPr>
            </a:br>
            <a:br>
              <a:rPr lang="cs-CZ" altLang="cs-CZ" sz="2400" dirty="0">
                <a:solidFill>
                  <a:srgbClr val="C00000"/>
                </a:solidFill>
                <a:latin typeface="Arial" panose="020B0604020202020204" pitchFamily="34" charset="0"/>
                <a:cs typeface="Arial" panose="020B0604020202020204" pitchFamily="34" charset="0"/>
              </a:rPr>
            </a:br>
            <a:br>
              <a:rPr lang="cs-CZ" altLang="cs-CZ" sz="2400" dirty="0">
                <a:solidFill>
                  <a:srgbClr val="C00000"/>
                </a:solidFill>
                <a:latin typeface="Arial" panose="020B0604020202020204" pitchFamily="34" charset="0"/>
                <a:cs typeface="Arial" panose="020B0604020202020204" pitchFamily="34" charset="0"/>
              </a:rPr>
            </a:br>
            <a:br>
              <a:rPr lang="cs-CZ" altLang="cs-CZ" sz="2400" dirty="0">
                <a:solidFill>
                  <a:srgbClr val="C00000"/>
                </a:solidFill>
                <a:latin typeface="Arial" panose="020B0604020202020204" pitchFamily="34" charset="0"/>
                <a:cs typeface="Arial" panose="020B0604020202020204" pitchFamily="34" charset="0"/>
              </a:rPr>
            </a:br>
            <a:endParaRPr lang="cs-CZ" altLang="cs-CZ" sz="2000" i="1" dirty="0">
              <a:solidFill>
                <a:srgbClr val="0000FF"/>
              </a:solidFill>
              <a:latin typeface="Arial" panose="020B0604020202020204" pitchFamily="34" charset="0"/>
              <a:cs typeface="Arial" panose="020B0604020202020204" pitchFamily="34" charset="0"/>
            </a:endParaRPr>
          </a:p>
        </p:txBody>
      </p:sp>
      <p:sp>
        <p:nvSpPr>
          <p:cNvPr id="2" name="TextovéPole 1"/>
          <p:cNvSpPr txBox="1"/>
          <p:nvPr/>
        </p:nvSpPr>
        <p:spPr>
          <a:xfrm>
            <a:off x="8616280" y="6477000"/>
            <a:ext cx="3456384" cy="338554"/>
          </a:xfrm>
          <a:prstGeom prst="rect">
            <a:avLst/>
          </a:prstGeom>
          <a:noFill/>
        </p:spPr>
        <p:txBody>
          <a:bodyPr wrap="square" rtlCol="0">
            <a:spAutoFit/>
          </a:bodyPr>
          <a:lstStyle/>
          <a:p>
            <a:pPr algn="r"/>
            <a:r>
              <a:rPr lang="cs-CZ" sz="1600" b="1" dirty="0"/>
              <a:t>Praha 19.11. a 26.11. 2025</a:t>
            </a:r>
          </a:p>
        </p:txBody>
      </p:sp>
      <p:sp>
        <p:nvSpPr>
          <p:cNvPr id="8" name="TextovéPole 7">
            <a:extLst>
              <a:ext uri="{FF2B5EF4-FFF2-40B4-BE49-F238E27FC236}">
                <a16:creationId xmlns:a16="http://schemas.microsoft.com/office/drawing/2014/main" id="{526D7EA1-5F3E-8CC1-E34A-D66110D3EEAF}"/>
              </a:ext>
            </a:extLst>
          </p:cNvPr>
          <p:cNvSpPr txBox="1"/>
          <p:nvPr/>
        </p:nvSpPr>
        <p:spPr>
          <a:xfrm rot="10800000" flipV="1">
            <a:off x="335360" y="4697239"/>
            <a:ext cx="11593288" cy="430887"/>
          </a:xfrm>
          <a:prstGeom prst="rect">
            <a:avLst/>
          </a:prstGeom>
          <a:noFill/>
        </p:spPr>
        <p:txBody>
          <a:bodyPr wrap="square" rtlCol="0">
            <a:spAutoFit/>
          </a:bodyPr>
          <a:lstStyle/>
          <a:p>
            <a:pPr algn="ctr"/>
            <a:r>
              <a:rPr lang="cs-CZ" sz="2200" dirty="0">
                <a:latin typeface="+mj-lt"/>
              </a:rPr>
              <a:t>pro sdružení firem </a:t>
            </a:r>
            <a:r>
              <a:rPr lang="cs-CZ" sz="2200" dirty="0" err="1">
                <a:latin typeface="+mj-lt"/>
              </a:rPr>
              <a:t>ATEA</a:t>
            </a:r>
            <a:r>
              <a:rPr lang="cs-CZ" sz="2200" dirty="0">
                <a:latin typeface="+mj-lt"/>
              </a:rPr>
              <a:t> – Společnost pro Metropolitní plán</a:t>
            </a:r>
          </a:p>
        </p:txBody>
      </p:sp>
      <p:sp>
        <p:nvSpPr>
          <p:cNvPr id="3" name="TextovéPole 2">
            <a:extLst>
              <a:ext uri="{FF2B5EF4-FFF2-40B4-BE49-F238E27FC236}">
                <a16:creationId xmlns:a16="http://schemas.microsoft.com/office/drawing/2014/main" id="{46B4C750-EECA-9E49-5621-60B5FA7D8C21}"/>
              </a:ext>
            </a:extLst>
          </p:cNvPr>
          <p:cNvSpPr txBox="1"/>
          <p:nvPr/>
        </p:nvSpPr>
        <p:spPr>
          <a:xfrm>
            <a:off x="335360" y="3212976"/>
            <a:ext cx="11521280" cy="461665"/>
          </a:xfrm>
          <a:prstGeom prst="rect">
            <a:avLst/>
          </a:prstGeom>
          <a:noFill/>
        </p:spPr>
        <p:txBody>
          <a:bodyPr wrap="square" rtlCol="0">
            <a:spAutoFit/>
          </a:bodyPr>
          <a:lstStyle/>
          <a:p>
            <a:pPr algn="ctr"/>
            <a:r>
              <a:rPr lang="cs-CZ" sz="2400" i="1" dirty="0">
                <a:solidFill>
                  <a:srgbClr val="0000FF"/>
                </a:solidFill>
              </a:rPr>
              <a:t>Mgr. Alena Smrčková Ph.D.</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ovéPole 1"/>
          <p:cNvSpPr txBox="1"/>
          <p:nvPr/>
        </p:nvSpPr>
        <p:spPr>
          <a:xfrm>
            <a:off x="434340" y="563880"/>
            <a:ext cx="11361420" cy="523220"/>
          </a:xfrm>
          <a:prstGeom prst="rect">
            <a:avLst/>
          </a:prstGeom>
          <a:noFill/>
        </p:spPr>
        <p:txBody>
          <a:bodyPr wrap="square" rtlCol="0">
            <a:spAutoFit/>
          </a:bodyPr>
          <a:lstStyle/>
          <a:p>
            <a:pPr algn="ctr"/>
            <a:r>
              <a:rPr lang="cs-CZ" sz="2800" b="1" dirty="0">
                <a:latin typeface="Arial" panose="020B0604020202020204" pitchFamily="34" charset="0"/>
                <a:cs typeface="Arial" panose="020B0604020202020204" pitchFamily="34" charset="0"/>
              </a:rPr>
              <a:t>Koncepce ochrany a rozvoje hodnot území Prahy</a:t>
            </a:r>
          </a:p>
        </p:txBody>
      </p:sp>
      <p:sp>
        <p:nvSpPr>
          <p:cNvPr id="4" name="TextovéPole 3"/>
          <p:cNvSpPr txBox="1"/>
          <p:nvPr/>
        </p:nvSpPr>
        <p:spPr>
          <a:xfrm>
            <a:off x="231866" y="2005997"/>
            <a:ext cx="10965180" cy="3477875"/>
          </a:xfrm>
          <a:prstGeom prst="rect">
            <a:avLst/>
          </a:prstGeom>
          <a:noFill/>
        </p:spPr>
        <p:txBody>
          <a:bodyPr wrap="square" rtlCol="0">
            <a:spAutoFit/>
          </a:bodyPr>
          <a:lstStyle/>
          <a:p>
            <a:pPr marL="342900" indent="-342900">
              <a:buFont typeface="Arial" panose="020B0604020202020204" pitchFamily="34" charset="0"/>
              <a:buChar char="•"/>
            </a:pPr>
            <a:r>
              <a:rPr lang="cs-CZ" sz="2000" dirty="0">
                <a:latin typeface="Arial" panose="020B0604020202020204" pitchFamily="34" charset="0"/>
                <a:cs typeface="Arial" panose="020B0604020202020204" pitchFamily="34" charset="0"/>
              </a:rPr>
              <a:t>V městském prostředí vytváří koncepce MPP podmínky pro účinnou ochranu, péči a rozvoj kulturního dědictví a kulturní diverzity, včetně archeologického dědictví s respektem k vymezeným kulturním hodnotám chráněným podle zvláštních právních předpisů. </a:t>
            </a:r>
          </a:p>
          <a:p>
            <a:pPr marL="342900" indent="-342900">
              <a:buFont typeface="Arial" panose="020B0604020202020204" pitchFamily="34" charset="0"/>
              <a:buChar char="•"/>
            </a:pPr>
            <a:endParaRPr lang="cs-CZ" sz="20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cs-CZ" sz="2000" dirty="0">
                <a:latin typeface="Arial" panose="020B0604020202020204" pitchFamily="34" charset="0"/>
                <a:cs typeface="Arial" panose="020B0604020202020204" pitchFamily="34" charset="0"/>
              </a:rPr>
              <a:t>V Pražské památkové rezervaci vycházejí zásady koncepce ochrany a rozvoje hodnot zejména </a:t>
            </a:r>
            <a:r>
              <a:rPr lang="cs-CZ" sz="2000" u="sng" dirty="0">
                <a:latin typeface="Arial" panose="020B0604020202020204" pitchFamily="34" charset="0"/>
                <a:cs typeface="Arial" panose="020B0604020202020204" pitchFamily="34" charset="0"/>
              </a:rPr>
              <a:t>z historické urbanistické struktury</a:t>
            </a:r>
            <a:r>
              <a:rPr lang="cs-CZ" sz="2000" dirty="0">
                <a:latin typeface="Arial" panose="020B0604020202020204" pitchFamily="34" charset="0"/>
                <a:cs typeface="Arial" panose="020B0604020202020204" pitchFamily="34" charset="0"/>
              </a:rPr>
              <a:t>, </a:t>
            </a:r>
            <a:r>
              <a:rPr lang="cs-CZ" sz="2000" u="sng" dirty="0">
                <a:latin typeface="Arial" panose="020B0604020202020204" pitchFamily="34" charset="0"/>
                <a:cs typeface="Arial" panose="020B0604020202020204" pitchFamily="34" charset="0"/>
              </a:rPr>
              <a:t>historické výškové hierarchie zástavby </a:t>
            </a:r>
            <a:r>
              <a:rPr lang="cs-CZ" sz="2000" dirty="0">
                <a:latin typeface="Arial" panose="020B0604020202020204" pitchFamily="34" charset="0"/>
                <a:cs typeface="Arial" panose="020B0604020202020204" pitchFamily="34" charset="0"/>
              </a:rPr>
              <a:t>(především z historických výškových dominant a jejich kompozičního významu ve struktuře města včetně jejich uplatnění v dálkových i blízkých pohledech), </a:t>
            </a:r>
            <a:r>
              <a:rPr lang="cs-CZ" sz="2000" u="sng" dirty="0">
                <a:latin typeface="Arial" panose="020B0604020202020204" pitchFamily="34" charset="0"/>
                <a:cs typeface="Arial" panose="020B0604020202020204" pitchFamily="34" charset="0"/>
              </a:rPr>
              <a:t>výrazných projevů terénního utváření</a:t>
            </a:r>
            <a:r>
              <a:rPr lang="cs-CZ" sz="2000" dirty="0">
                <a:latin typeface="Arial" panose="020B0604020202020204" pitchFamily="34" charset="0"/>
                <a:cs typeface="Arial" panose="020B0604020202020204" pitchFamily="34" charset="0"/>
              </a:rPr>
              <a:t>, </a:t>
            </a:r>
            <a:r>
              <a:rPr lang="cs-CZ" sz="2000" u="sng" dirty="0">
                <a:latin typeface="Arial" panose="020B0604020202020204" pitchFamily="34" charset="0"/>
                <a:cs typeface="Arial" panose="020B0604020202020204" pitchFamily="34" charset="0"/>
              </a:rPr>
              <a:t>pražských svahů </a:t>
            </a:r>
            <a:r>
              <a:rPr lang="cs-CZ" sz="2000" dirty="0">
                <a:latin typeface="Arial" panose="020B0604020202020204" pitchFamily="34" charset="0"/>
                <a:cs typeface="Arial" panose="020B0604020202020204" pitchFamily="34" charset="0"/>
              </a:rPr>
              <a:t>a </a:t>
            </a:r>
            <a:r>
              <a:rPr lang="cs-CZ" sz="2000" u="sng" dirty="0">
                <a:latin typeface="Arial" panose="020B0604020202020204" pitchFamily="34" charset="0"/>
                <a:cs typeface="Arial" panose="020B0604020202020204" pitchFamily="34" charset="0"/>
              </a:rPr>
              <a:t>charakteristického panoramatu Prahy </a:t>
            </a:r>
            <a:r>
              <a:rPr lang="cs-CZ" sz="2000" dirty="0">
                <a:latin typeface="Arial" panose="020B0604020202020204" pitchFamily="34" charset="0"/>
                <a:cs typeface="Arial" panose="020B0604020202020204" pitchFamily="34" charset="0"/>
              </a:rPr>
              <a:t>založeného na neoddělitelném spolupůsobení terénu, řeky a městské zástavby s různorodou výškou historických objektů.</a:t>
            </a:r>
            <a:r>
              <a:rPr lang="cs-CZ" sz="2000" dirty="0">
                <a:effectLst/>
                <a:latin typeface="Arial" panose="020B0604020202020204" pitchFamily="34" charset="0"/>
                <a:cs typeface="Arial" panose="020B0604020202020204" pitchFamily="34" charset="0"/>
              </a:rPr>
              <a:t> </a:t>
            </a:r>
            <a:endParaRPr lang="cs-CZ"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403156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ovéPole 1"/>
          <p:cNvSpPr txBox="1"/>
          <p:nvPr/>
        </p:nvSpPr>
        <p:spPr>
          <a:xfrm>
            <a:off x="434340" y="563880"/>
            <a:ext cx="11361420" cy="523220"/>
          </a:xfrm>
          <a:prstGeom prst="rect">
            <a:avLst/>
          </a:prstGeom>
          <a:noFill/>
        </p:spPr>
        <p:txBody>
          <a:bodyPr wrap="square" rtlCol="0">
            <a:spAutoFit/>
          </a:bodyPr>
          <a:lstStyle/>
          <a:p>
            <a:pPr algn="ctr"/>
            <a:r>
              <a:rPr lang="cs-CZ" sz="2800" b="1" dirty="0">
                <a:latin typeface="Arial" panose="020B0604020202020204" pitchFamily="34" charset="0"/>
                <a:cs typeface="Arial" panose="020B0604020202020204" pitchFamily="34" charset="0"/>
              </a:rPr>
              <a:t>Urbanistická koncepce </a:t>
            </a:r>
          </a:p>
        </p:txBody>
      </p:sp>
      <p:sp>
        <p:nvSpPr>
          <p:cNvPr id="4" name="TextovéPole 3"/>
          <p:cNvSpPr txBox="1"/>
          <p:nvPr/>
        </p:nvSpPr>
        <p:spPr>
          <a:xfrm>
            <a:off x="434340" y="1391900"/>
            <a:ext cx="10965180" cy="7171194"/>
          </a:xfrm>
          <a:prstGeom prst="rect">
            <a:avLst/>
          </a:prstGeom>
          <a:noFill/>
        </p:spPr>
        <p:txBody>
          <a:bodyPr wrap="square" rtlCol="0">
            <a:spAutoFit/>
          </a:bodyPr>
          <a:lstStyle/>
          <a:p>
            <a:r>
              <a:rPr lang="cs-CZ" sz="2000" dirty="0">
                <a:latin typeface="Arial" panose="020B0604020202020204" pitchFamily="34" charset="0"/>
                <a:cs typeface="Arial" panose="020B0604020202020204" pitchFamily="34" charset="0"/>
              </a:rPr>
              <a:t>Cílový charakter lokalit reaguje na přítomnost kulturně historických hodnot</a:t>
            </a:r>
          </a:p>
          <a:p>
            <a:r>
              <a:rPr lang="cs-CZ" sz="2000" b="1" dirty="0">
                <a:latin typeface="Arial" panose="020B0604020202020204" pitchFamily="34" charset="0"/>
                <a:cs typeface="Arial" panose="020B0604020202020204" pitchFamily="34" charset="0"/>
              </a:rPr>
              <a:t>Významně negativní vlivy </a:t>
            </a:r>
            <a:r>
              <a:rPr lang="cs-CZ" sz="2000" dirty="0">
                <a:latin typeface="Arial" panose="020B0604020202020204" pitchFamily="34" charset="0"/>
                <a:cs typeface="Arial" panose="020B0604020202020204" pitchFamily="34" charset="0"/>
              </a:rPr>
              <a:t>nebyly identifikovány</a:t>
            </a:r>
          </a:p>
          <a:p>
            <a:endParaRPr lang="cs-CZ" sz="2000" dirty="0">
              <a:latin typeface="Arial" panose="020B0604020202020204" pitchFamily="34" charset="0"/>
              <a:cs typeface="Arial" panose="020B0604020202020204" pitchFamily="34" charset="0"/>
            </a:endParaRPr>
          </a:p>
          <a:p>
            <a:r>
              <a:rPr lang="cs-CZ" sz="2000" b="1" dirty="0">
                <a:latin typeface="Arial" panose="020B0604020202020204" pitchFamily="34" charset="0"/>
                <a:cs typeface="Arial" panose="020B0604020202020204" pitchFamily="34" charset="0"/>
              </a:rPr>
              <a:t>Mírně až významně negativní vlivy </a:t>
            </a:r>
            <a:r>
              <a:rPr lang="cs-CZ" sz="2000" dirty="0">
                <a:latin typeface="Arial" panose="020B0604020202020204" pitchFamily="34" charset="0"/>
                <a:cs typeface="Arial" panose="020B0604020202020204" pitchFamily="34" charset="0"/>
              </a:rPr>
              <a:t>-  transformační a rozvojové lokality, ve kterých jsou přítomny kulturní a historické hodnoty (</a:t>
            </a:r>
            <a:r>
              <a:rPr lang="cs-CZ" dirty="0"/>
              <a:t>006 Nové Město, 023 Karlín, 024 Libeň, 027 Holešovice, 029 Dejvice a Bubeneč, 051 Olšanská, 052 Harfa, 057 Kavčí hory, 058 Horní Pankrác, 059 Brumlovka, 060 Budějovická, 062 Chodov komerce, 064 Masarykovo nádraží, 065 Nákladové nádraží Žižkov, 068 Rohanské nábřeží, 070 Nové Bubny, 071 </a:t>
            </a:r>
            <a:r>
              <a:rPr lang="cs-CZ" dirty="0" err="1"/>
              <a:t>Mazanka</a:t>
            </a:r>
            <a:r>
              <a:rPr lang="cs-CZ" dirty="0"/>
              <a:t>, 072 Smíchovské nádraží, 073 Radlice, 074 Zálesí, 076 Roztyly, 077 Opatov, 078 Pod Bohdalcem, 082 Kolbenova, 083 Nová Libuš, 156 Elektra, 160 Libeňské doky, 161 Pelc-Tyrolka, 162 Avia Letňany, 168 Motol, 173 Černý kůň, 500 Invalidovna, 527 Sídliště Nové Butovice</a:t>
            </a:r>
            <a:r>
              <a:rPr lang="cs-CZ" sz="2000" dirty="0">
                <a:latin typeface="Arial" panose="020B0604020202020204" pitchFamily="34" charset="0"/>
                <a:cs typeface="Arial" panose="020B0604020202020204" pitchFamily="34" charset="0"/>
              </a:rPr>
              <a:t>)</a:t>
            </a:r>
          </a:p>
          <a:p>
            <a:endParaRPr lang="cs-CZ" sz="2000" dirty="0">
              <a:latin typeface="Arial" panose="020B0604020202020204" pitchFamily="34" charset="0"/>
              <a:cs typeface="Arial" panose="020B0604020202020204" pitchFamily="34" charset="0"/>
            </a:endParaRPr>
          </a:p>
          <a:p>
            <a:r>
              <a:rPr lang="cs-CZ" sz="2000" b="1" dirty="0">
                <a:latin typeface="Arial" panose="020B0604020202020204" pitchFamily="34" charset="0"/>
                <a:cs typeface="Arial" panose="020B0604020202020204" pitchFamily="34" charset="0"/>
              </a:rPr>
              <a:t>Výšková regulace</a:t>
            </a:r>
          </a:p>
          <a:p>
            <a:pPr marL="285750" indent="-285750">
              <a:buFontTx/>
              <a:buChar char="-"/>
            </a:pPr>
            <a:endParaRPr lang="cs-CZ" sz="2000" dirty="0">
              <a:latin typeface="Arial" panose="020B0604020202020204" pitchFamily="34" charset="0"/>
              <a:cs typeface="Arial" panose="020B0604020202020204" pitchFamily="34" charset="0"/>
            </a:endParaRPr>
          </a:p>
          <a:p>
            <a:pPr marL="285750" indent="-285750">
              <a:buFontTx/>
              <a:buChar char="-"/>
            </a:pPr>
            <a:r>
              <a:rPr lang="cs-CZ" sz="2000" dirty="0">
                <a:latin typeface="Arial" panose="020B0604020202020204" pitchFamily="34" charset="0"/>
                <a:cs typeface="Arial" panose="020B0604020202020204" pitchFamily="34" charset="0"/>
              </a:rPr>
              <a:t>návrh výškové stabilizace a vymezení 34 lokalit s možností umístění výškových staveb – místa věží (prověřena z hlediska celoměstské kompozice)</a:t>
            </a:r>
          </a:p>
          <a:p>
            <a:pPr marL="285750" indent="-285750">
              <a:buFontTx/>
              <a:buChar char="-"/>
            </a:pPr>
            <a:r>
              <a:rPr lang="cs-CZ" sz="2000" dirty="0">
                <a:latin typeface="Arial" panose="020B0604020202020204" pitchFamily="34" charset="0"/>
                <a:cs typeface="Arial" panose="020B0604020202020204" pitchFamily="34" charset="0"/>
              </a:rPr>
              <a:t>stanoven postup pro hodnocení výškových staveb – jednotný, transparentní postup </a:t>
            </a:r>
          </a:p>
          <a:p>
            <a:pPr marL="285750" indent="-285750">
              <a:buFontTx/>
              <a:buChar char="-"/>
            </a:pPr>
            <a:endParaRPr lang="cs-CZ" sz="2000" b="1" dirty="0"/>
          </a:p>
          <a:p>
            <a:endParaRPr lang="cs-CZ" dirty="0"/>
          </a:p>
          <a:p>
            <a:endParaRPr lang="cs-CZ" dirty="0"/>
          </a:p>
          <a:p>
            <a:endParaRPr lang="cs-CZ" b="1" dirty="0"/>
          </a:p>
          <a:p>
            <a:endParaRPr lang="cs-CZ" b="1" dirty="0"/>
          </a:p>
          <a:p>
            <a:endParaRPr lang="cs-CZ" dirty="0"/>
          </a:p>
        </p:txBody>
      </p:sp>
    </p:spTree>
    <p:extLst>
      <p:ext uri="{BB962C8B-B14F-4D97-AF65-F5344CB8AC3E}">
        <p14:creationId xmlns:p14="http://schemas.microsoft.com/office/powerpoint/2010/main" val="31482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ovéPole 1"/>
          <p:cNvSpPr txBox="1"/>
          <p:nvPr/>
        </p:nvSpPr>
        <p:spPr>
          <a:xfrm>
            <a:off x="182880" y="259080"/>
            <a:ext cx="11719560" cy="1754326"/>
          </a:xfrm>
          <a:prstGeom prst="rect">
            <a:avLst/>
          </a:prstGeom>
          <a:noFill/>
        </p:spPr>
        <p:txBody>
          <a:bodyPr wrap="square" rtlCol="0">
            <a:spAutoFit/>
          </a:bodyPr>
          <a:lstStyle/>
          <a:p>
            <a:pPr algn="ctr"/>
            <a:r>
              <a:rPr lang="cs-CZ" sz="2800" b="1" dirty="0">
                <a:latin typeface="Arial" panose="020B0604020202020204" pitchFamily="34" charset="0"/>
                <a:cs typeface="Arial" panose="020B0604020202020204" pitchFamily="34" charset="0"/>
              </a:rPr>
              <a:t>Koncepce krajiny</a:t>
            </a:r>
          </a:p>
          <a:p>
            <a:endParaRPr lang="cs-CZ" sz="2000" dirty="0">
              <a:latin typeface="Arial" panose="020B0604020202020204" pitchFamily="34" charset="0"/>
              <a:cs typeface="Arial" panose="020B0604020202020204" pitchFamily="34" charset="0"/>
            </a:endParaRPr>
          </a:p>
          <a:p>
            <a:r>
              <a:rPr lang="cs-CZ" sz="2000" dirty="0">
                <a:latin typeface="Arial" panose="020B0604020202020204" pitchFamily="34" charset="0"/>
                <a:cs typeface="Arial" panose="020B0604020202020204" pitchFamily="34" charset="0"/>
              </a:rPr>
              <a:t>Koncepční princip – nebyly identifikovány negativní vlivy na kulturně historické hodnoty</a:t>
            </a:r>
          </a:p>
          <a:p>
            <a:endParaRPr lang="cs-CZ" sz="2000" dirty="0">
              <a:latin typeface="Arial" panose="020B0604020202020204" pitchFamily="34" charset="0"/>
              <a:cs typeface="Arial" panose="020B0604020202020204" pitchFamily="34" charset="0"/>
            </a:endParaRPr>
          </a:p>
          <a:p>
            <a:r>
              <a:rPr lang="cs-CZ" sz="2000" dirty="0">
                <a:latin typeface="Arial" panose="020B0604020202020204" pitchFamily="34" charset="0"/>
                <a:cs typeface="Arial" panose="020B0604020202020204" pitchFamily="34" charset="0"/>
              </a:rPr>
              <a:t>MPP chrání historické zahrady a parky – reguluje způsob jejich využití</a:t>
            </a:r>
            <a:endParaRPr lang="cs-CZ" dirty="0"/>
          </a:p>
        </p:txBody>
      </p:sp>
      <p:sp>
        <p:nvSpPr>
          <p:cNvPr id="5" name="TextovéPole 4"/>
          <p:cNvSpPr txBox="1"/>
          <p:nvPr/>
        </p:nvSpPr>
        <p:spPr>
          <a:xfrm>
            <a:off x="312420" y="2644140"/>
            <a:ext cx="11590020" cy="2985433"/>
          </a:xfrm>
          <a:prstGeom prst="rect">
            <a:avLst/>
          </a:prstGeom>
          <a:noFill/>
        </p:spPr>
        <p:txBody>
          <a:bodyPr wrap="square" rtlCol="0">
            <a:spAutoFit/>
          </a:bodyPr>
          <a:lstStyle/>
          <a:p>
            <a:pPr algn="ctr"/>
            <a:r>
              <a:rPr lang="cs-CZ" sz="2800" b="1" dirty="0">
                <a:latin typeface="Arial" panose="020B0604020202020204" pitchFamily="34" charset="0"/>
                <a:cs typeface="Arial" panose="020B0604020202020204" pitchFamily="34" charset="0"/>
              </a:rPr>
              <a:t>Koncepce rozvoje dopravní infrastruktury</a:t>
            </a:r>
          </a:p>
          <a:p>
            <a:endParaRPr lang="cs-CZ" sz="2000" dirty="0">
              <a:latin typeface="Arial" panose="020B0604020202020204" pitchFamily="34" charset="0"/>
              <a:cs typeface="Arial" panose="020B0604020202020204" pitchFamily="34" charset="0"/>
            </a:endParaRPr>
          </a:p>
          <a:p>
            <a:r>
              <a:rPr lang="cs-CZ" sz="2000" dirty="0">
                <a:latin typeface="Arial" panose="020B0604020202020204" pitchFamily="34" charset="0"/>
                <a:cs typeface="Arial" panose="020B0604020202020204" pitchFamily="34" charset="0"/>
              </a:rPr>
              <a:t>nebyly identifikovány významné negativní vlivy na kulturně historické hodnoty</a:t>
            </a:r>
          </a:p>
          <a:p>
            <a:endParaRPr lang="cs-CZ" sz="2000" dirty="0">
              <a:latin typeface="Arial" panose="020B0604020202020204" pitchFamily="34" charset="0"/>
              <a:cs typeface="Arial" panose="020B0604020202020204" pitchFamily="34" charset="0"/>
            </a:endParaRPr>
          </a:p>
          <a:p>
            <a:r>
              <a:rPr lang="cs-CZ" sz="2000" b="1" dirty="0">
                <a:latin typeface="Arial" panose="020B0604020202020204" pitchFamily="34" charset="0"/>
                <a:cs typeface="Arial" panose="020B0604020202020204" pitchFamily="34" charset="0"/>
              </a:rPr>
              <a:t>mírně negativní vlivy</a:t>
            </a:r>
            <a:r>
              <a:rPr lang="cs-CZ" sz="2000" dirty="0">
                <a:latin typeface="Arial" panose="020B0604020202020204" pitchFamily="34" charset="0"/>
                <a:cs typeface="Arial" panose="020B0604020202020204" pitchFamily="34" charset="0"/>
              </a:rPr>
              <a:t> – stavby procházející územím v zájmu památkové péče (památkové zóny, OP PPR, v blízkosti kulturních památek – např. </a:t>
            </a:r>
            <a:r>
              <a:rPr lang="cs-CZ" dirty="0"/>
              <a:t>610/-/14 Komunikační propojení Bubenečská – Milady Horákové, 610/-/60 Nová ulice Bubenská, 610/-/134 Napojení Karlínského mostu – Urxova</a:t>
            </a:r>
            <a:endParaRPr lang="cs-CZ" sz="2000" dirty="0">
              <a:latin typeface="Arial" panose="020B0604020202020204" pitchFamily="34" charset="0"/>
              <a:cs typeface="Arial" panose="020B0604020202020204" pitchFamily="34" charset="0"/>
            </a:endParaRPr>
          </a:p>
          <a:p>
            <a:endParaRPr lang="cs-CZ" sz="2000" dirty="0">
              <a:latin typeface="Arial" panose="020B0604020202020204" pitchFamily="34" charset="0"/>
              <a:cs typeface="Arial" panose="020B0604020202020204" pitchFamily="34" charset="0"/>
            </a:endParaRPr>
          </a:p>
          <a:p>
            <a:r>
              <a:rPr lang="cs-CZ" sz="2000" dirty="0">
                <a:latin typeface="Arial" panose="020B0604020202020204" pitchFamily="34" charset="0"/>
                <a:cs typeface="Arial" panose="020B0604020202020204" pitchFamily="34" charset="0"/>
              </a:rPr>
              <a:t>Ovlivnění pohledů na řeku – výstavba lávek </a:t>
            </a:r>
          </a:p>
        </p:txBody>
      </p:sp>
    </p:spTree>
    <p:extLst>
      <p:ext uri="{BB962C8B-B14F-4D97-AF65-F5344CB8AC3E}">
        <p14:creationId xmlns:p14="http://schemas.microsoft.com/office/powerpoint/2010/main" val="38763561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77AE01-4ED6-F6F4-AF2F-16DF2EA555D7}"/>
            </a:ext>
          </a:extLst>
        </p:cNvPr>
        <p:cNvGrpSpPr/>
        <p:nvPr/>
      </p:nvGrpSpPr>
      <p:grpSpPr>
        <a:xfrm>
          <a:off x="0" y="0"/>
          <a:ext cx="0" cy="0"/>
          <a:chOff x="0" y="0"/>
          <a:chExt cx="0" cy="0"/>
        </a:xfrm>
      </p:grpSpPr>
      <p:sp>
        <p:nvSpPr>
          <p:cNvPr id="2" name="Obdélník 1">
            <a:extLst>
              <a:ext uri="{FF2B5EF4-FFF2-40B4-BE49-F238E27FC236}">
                <a16:creationId xmlns:a16="http://schemas.microsoft.com/office/drawing/2014/main" id="{504D2A91-1754-97DE-DC0B-79AEDEB5F1E6}"/>
              </a:ext>
            </a:extLst>
          </p:cNvPr>
          <p:cNvSpPr/>
          <p:nvPr/>
        </p:nvSpPr>
        <p:spPr>
          <a:xfrm>
            <a:off x="640080" y="3105835"/>
            <a:ext cx="10721340" cy="1569660"/>
          </a:xfrm>
          <a:prstGeom prst="rect">
            <a:avLst/>
          </a:prstGeom>
        </p:spPr>
        <p:txBody>
          <a:bodyPr wrap="square">
            <a:spAutoFit/>
          </a:bodyPr>
          <a:lstStyle/>
          <a:p>
            <a:pPr algn="r"/>
            <a:r>
              <a:rPr lang="cs-CZ" sz="3200" b="1" dirty="0">
                <a:latin typeface="Arial" panose="020B0604020202020204" pitchFamily="34" charset="0"/>
                <a:cs typeface="Arial" panose="020B0604020202020204" pitchFamily="34" charset="0"/>
              </a:rPr>
              <a:t>Vyhodnocení vlivů Metropolitního plánu</a:t>
            </a:r>
          </a:p>
          <a:p>
            <a:pPr algn="r"/>
            <a:r>
              <a:rPr lang="cs-CZ" sz="3200" b="1" dirty="0">
                <a:latin typeface="Arial" panose="020B0604020202020204" pitchFamily="34" charset="0"/>
                <a:cs typeface="Arial" panose="020B0604020202020204" pitchFamily="34" charset="0"/>
              </a:rPr>
              <a:t>na krajinu, krajinný ráz</a:t>
            </a:r>
            <a:br>
              <a:rPr lang="cs-CZ" sz="3200" dirty="0">
                <a:latin typeface="Arial" panose="020B0604020202020204" pitchFamily="34" charset="0"/>
                <a:cs typeface="Arial" panose="020B0604020202020204" pitchFamily="34" charset="0"/>
              </a:rPr>
            </a:br>
            <a:endParaRPr lang="cs-CZ" sz="3200" dirty="0"/>
          </a:p>
        </p:txBody>
      </p:sp>
    </p:spTree>
    <p:extLst>
      <p:ext uri="{BB962C8B-B14F-4D97-AF65-F5344CB8AC3E}">
        <p14:creationId xmlns:p14="http://schemas.microsoft.com/office/powerpoint/2010/main" val="35680525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838200" y="365125"/>
            <a:ext cx="10515600" cy="569595"/>
          </a:xfrm>
        </p:spPr>
        <p:txBody>
          <a:bodyPr>
            <a:normAutofit/>
          </a:bodyPr>
          <a:lstStyle/>
          <a:p>
            <a:pPr algn="ctr"/>
            <a:r>
              <a:rPr lang="cs-CZ" sz="2800" b="1" dirty="0">
                <a:solidFill>
                  <a:schemeClr val="tx1"/>
                </a:solidFill>
                <a:latin typeface="Arial" panose="020B0604020202020204" pitchFamily="34" charset="0"/>
                <a:cs typeface="Arial" panose="020B0604020202020204" pitchFamily="34" charset="0"/>
              </a:rPr>
              <a:t>Sledované charakteristiky</a:t>
            </a:r>
          </a:p>
        </p:txBody>
      </p:sp>
      <p:sp>
        <p:nvSpPr>
          <p:cNvPr id="3" name="Zástupný symbol pro obsah 2"/>
          <p:cNvSpPr>
            <a:spLocks noGrp="1"/>
          </p:cNvSpPr>
          <p:nvPr>
            <p:ph idx="1"/>
          </p:nvPr>
        </p:nvSpPr>
        <p:spPr>
          <a:xfrm>
            <a:off x="573050" y="1593800"/>
            <a:ext cx="10515600" cy="4351338"/>
          </a:xfrm>
        </p:spPr>
        <p:txBody>
          <a:bodyPr>
            <a:normAutofit fontScale="92500" lnSpcReduction="10000"/>
          </a:bodyPr>
          <a:lstStyle/>
          <a:p>
            <a:pPr marL="0" indent="0">
              <a:buNone/>
            </a:pPr>
            <a:endParaRPr lang="cs-CZ" sz="2000" dirty="0">
              <a:latin typeface="Arial" panose="020B0604020202020204" pitchFamily="34" charset="0"/>
              <a:cs typeface="Arial" panose="020B0604020202020204" pitchFamily="34" charset="0"/>
            </a:endParaRPr>
          </a:p>
          <a:p>
            <a:pPr>
              <a:buClrTx/>
              <a:buFont typeface="Arial" panose="020B0604020202020204" pitchFamily="34" charset="0"/>
              <a:buChar char="•"/>
            </a:pPr>
            <a:r>
              <a:rPr lang="cs-CZ" sz="2000" dirty="0">
                <a:latin typeface="Arial" panose="020B0604020202020204" pitchFamily="34" charset="0"/>
                <a:cs typeface="Arial" panose="020B0604020202020204" pitchFamily="34" charset="0"/>
              </a:rPr>
              <a:t>krajinný ráz</a:t>
            </a:r>
          </a:p>
          <a:p>
            <a:pPr>
              <a:buClrTx/>
              <a:buFont typeface="Arial" panose="020B0604020202020204" pitchFamily="34" charset="0"/>
              <a:buChar char="•"/>
            </a:pPr>
            <a:r>
              <a:rPr lang="cs-CZ" sz="2000" dirty="0">
                <a:latin typeface="Arial" panose="020B0604020202020204" pitchFamily="34" charset="0"/>
                <a:cs typeface="Arial" panose="020B0604020202020204" pitchFamily="34" charset="0"/>
              </a:rPr>
              <a:t>obraz krajiny města </a:t>
            </a:r>
          </a:p>
          <a:p>
            <a:pPr>
              <a:buClrTx/>
              <a:buFont typeface="Arial" panose="020B0604020202020204" pitchFamily="34" charset="0"/>
              <a:buChar char="•"/>
            </a:pPr>
            <a:r>
              <a:rPr lang="cs-CZ" sz="2000" dirty="0">
                <a:latin typeface="Arial" panose="020B0604020202020204" pitchFamily="34" charset="0"/>
                <a:cs typeface="Arial" panose="020B0604020202020204" pitchFamily="34" charset="0"/>
              </a:rPr>
              <a:t>charakter krajinného prostředí </a:t>
            </a:r>
          </a:p>
          <a:p>
            <a:pPr>
              <a:buClrTx/>
              <a:buFont typeface="Arial" panose="020B0604020202020204" pitchFamily="34" charset="0"/>
              <a:buChar char="•"/>
            </a:pPr>
            <a:r>
              <a:rPr lang="cs-CZ" sz="2000" dirty="0">
                <a:latin typeface="Arial" panose="020B0604020202020204" pitchFamily="34" charset="0"/>
                <a:cs typeface="Arial" panose="020B0604020202020204" pitchFamily="34" charset="0"/>
              </a:rPr>
              <a:t>krajinářsky cenná území, přírodní parky (§12 zákona č. 114/1992 Sb.)</a:t>
            </a:r>
          </a:p>
          <a:p>
            <a:pPr>
              <a:buClrTx/>
              <a:buFont typeface="Arial" panose="020B0604020202020204" pitchFamily="34" charset="0"/>
              <a:buChar char="•"/>
            </a:pPr>
            <a:r>
              <a:rPr lang="cs-CZ" sz="2000" dirty="0">
                <a:latin typeface="Arial" panose="020B0604020202020204" pitchFamily="34" charset="0"/>
                <a:cs typeface="Arial" panose="020B0604020202020204" pitchFamily="34" charset="0"/>
              </a:rPr>
              <a:t>významné krajinné prvky </a:t>
            </a:r>
          </a:p>
          <a:p>
            <a:pPr>
              <a:buClrTx/>
              <a:buFont typeface="Arial" panose="020B0604020202020204" pitchFamily="34" charset="0"/>
              <a:buChar char="•"/>
            </a:pPr>
            <a:r>
              <a:rPr lang="cs-CZ" sz="2000" dirty="0">
                <a:latin typeface="Arial" panose="020B0604020202020204" pitchFamily="34" charset="0"/>
                <a:cs typeface="Arial" panose="020B0604020202020204" pitchFamily="34" charset="0"/>
              </a:rPr>
              <a:t>pohledově exponovaná území, pohledově exponované svahy</a:t>
            </a:r>
          </a:p>
          <a:p>
            <a:pPr>
              <a:buClrTx/>
              <a:buFont typeface="Arial" panose="020B0604020202020204" pitchFamily="34" charset="0"/>
              <a:buChar char="•"/>
            </a:pPr>
            <a:r>
              <a:rPr lang="cs-CZ" sz="2000" dirty="0">
                <a:latin typeface="Arial" panose="020B0604020202020204" pitchFamily="34" charset="0"/>
                <a:cs typeface="Arial" panose="020B0604020202020204" pitchFamily="34" charset="0"/>
              </a:rPr>
              <a:t>krajinné a stavební dominanty</a:t>
            </a:r>
          </a:p>
          <a:p>
            <a:pPr>
              <a:buClrTx/>
              <a:buFont typeface="Arial" panose="020B0604020202020204" pitchFamily="34" charset="0"/>
              <a:buChar char="•"/>
            </a:pPr>
            <a:r>
              <a:rPr lang="cs-CZ" sz="2000" dirty="0">
                <a:latin typeface="Arial" panose="020B0604020202020204" pitchFamily="34" charset="0"/>
                <a:cs typeface="Arial" panose="020B0604020202020204" pitchFamily="34" charset="0"/>
              </a:rPr>
              <a:t>významná vyhlídková místa</a:t>
            </a:r>
          </a:p>
          <a:p>
            <a:pPr>
              <a:buClrTx/>
              <a:buFont typeface="Arial" panose="020B0604020202020204" pitchFamily="34" charset="0"/>
              <a:buChar char="•"/>
            </a:pPr>
            <a:r>
              <a:rPr lang="cs-CZ" sz="2000" dirty="0">
                <a:latin typeface="Arial" panose="020B0604020202020204" pitchFamily="34" charset="0"/>
                <a:cs typeface="Arial" panose="020B0604020202020204" pitchFamily="34" charset="0"/>
              </a:rPr>
              <a:t>fragmentace krajiny</a:t>
            </a:r>
          </a:p>
          <a:p>
            <a:pPr>
              <a:buClrTx/>
              <a:buFont typeface="Arial" panose="020B0604020202020204" pitchFamily="34" charset="0"/>
              <a:buChar char="•"/>
            </a:pPr>
            <a:r>
              <a:rPr lang="cs-CZ" sz="2000" dirty="0">
                <a:latin typeface="Arial" panose="020B0604020202020204" pitchFamily="34" charset="0"/>
                <a:cs typeface="Arial" panose="020B0604020202020204" pitchFamily="34" charset="0"/>
              </a:rPr>
              <a:t>prostupnost krajiny pro člověka</a:t>
            </a:r>
          </a:p>
          <a:p>
            <a:endParaRPr lang="cs-CZ" sz="2000" dirty="0">
              <a:latin typeface="Arial" panose="020B0604020202020204" pitchFamily="34" charset="0"/>
              <a:cs typeface="Arial" panose="020B0604020202020204" pitchFamily="34" charset="0"/>
            </a:endParaRPr>
          </a:p>
          <a:p>
            <a:endParaRPr lang="cs-CZ" sz="2000" dirty="0">
              <a:latin typeface="Arial" panose="020B0604020202020204" pitchFamily="34" charset="0"/>
              <a:cs typeface="Arial" panose="020B0604020202020204" pitchFamily="34" charset="0"/>
            </a:endParaRPr>
          </a:p>
          <a:p>
            <a:endParaRPr lang="cs-CZ" sz="2000" dirty="0">
              <a:latin typeface="Arial" panose="020B0604020202020204" pitchFamily="34" charset="0"/>
              <a:cs typeface="Arial" panose="020B0604020202020204" pitchFamily="34" charset="0"/>
            </a:endParaRPr>
          </a:p>
          <a:p>
            <a:pPr marL="0" indent="0">
              <a:buNone/>
            </a:pPr>
            <a:endParaRPr lang="cs-CZ"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739995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ovéPole 1"/>
          <p:cNvSpPr txBox="1"/>
          <p:nvPr/>
        </p:nvSpPr>
        <p:spPr>
          <a:xfrm>
            <a:off x="182880" y="259080"/>
            <a:ext cx="11555307" cy="7325082"/>
          </a:xfrm>
          <a:prstGeom prst="rect">
            <a:avLst/>
          </a:prstGeom>
          <a:noFill/>
        </p:spPr>
        <p:txBody>
          <a:bodyPr wrap="square" rtlCol="0">
            <a:spAutoFit/>
          </a:bodyPr>
          <a:lstStyle/>
          <a:p>
            <a:pPr algn="ctr"/>
            <a:r>
              <a:rPr lang="cs-CZ" sz="2800" b="1" dirty="0">
                <a:latin typeface="Arial" panose="020B0604020202020204" pitchFamily="34" charset="0"/>
                <a:cs typeface="Arial" panose="020B0604020202020204" pitchFamily="34" charset="0"/>
              </a:rPr>
              <a:t>Koncepce krajiny</a:t>
            </a:r>
          </a:p>
          <a:p>
            <a:endParaRPr lang="cs-CZ" sz="2000" dirty="0">
              <a:latin typeface="Arial" panose="020B0604020202020204" pitchFamily="34" charset="0"/>
              <a:cs typeface="Arial" panose="020B0604020202020204" pitchFamily="34" charset="0"/>
            </a:endParaRPr>
          </a:p>
          <a:p>
            <a:r>
              <a:rPr lang="cs-CZ" sz="2000" u="sng" dirty="0">
                <a:latin typeface="Arial" panose="020B0604020202020204" pitchFamily="34" charset="0"/>
                <a:cs typeface="Arial" panose="020B0604020202020204" pitchFamily="34" charset="0"/>
              </a:rPr>
              <a:t>Koncepční princip</a:t>
            </a:r>
          </a:p>
          <a:p>
            <a:endParaRPr lang="cs-CZ" sz="2000" dirty="0">
              <a:solidFill>
                <a:schemeClr val="accent2">
                  <a:lumMod val="75000"/>
                </a:schemeClr>
              </a:solidFill>
              <a:latin typeface="Arial" panose="020B0604020202020204" pitchFamily="34" charset="0"/>
              <a:cs typeface="Arial" panose="020B0604020202020204" pitchFamily="34" charset="0"/>
            </a:endParaRPr>
          </a:p>
          <a:p>
            <a:r>
              <a:rPr lang="cs-CZ" sz="2000" b="1" dirty="0">
                <a:latin typeface="Arial" panose="020B0604020202020204" pitchFamily="34" charset="0"/>
                <a:cs typeface="Arial" panose="020B0604020202020204" pitchFamily="34" charset="0"/>
              </a:rPr>
              <a:t>krajina městská </a:t>
            </a:r>
            <a:r>
              <a:rPr lang="cs-CZ" sz="2000" dirty="0">
                <a:latin typeface="Arial" panose="020B0604020202020204" pitchFamily="34" charset="0"/>
                <a:cs typeface="Arial" panose="020B0604020202020204" pitchFamily="34" charset="0"/>
              </a:rPr>
              <a:t>– zastavitelné území (vystavěné prostředí a městská příroda) a enklávy otevřené krajiny </a:t>
            </a:r>
          </a:p>
          <a:p>
            <a:pPr marL="342900" indent="-342900">
              <a:buFont typeface="Arial" panose="020B0604020202020204" pitchFamily="34" charset="0"/>
              <a:buChar char="•"/>
            </a:pPr>
            <a:r>
              <a:rPr lang="cs-CZ" sz="2000" dirty="0">
                <a:latin typeface="Arial" panose="020B0604020202020204" pitchFamily="34" charset="0"/>
                <a:cs typeface="Arial" panose="020B0604020202020204" pitchFamily="34" charset="0"/>
              </a:rPr>
              <a:t>zvýšení rozsahu zastavěných ploch uvnitř zastavitelného území </a:t>
            </a:r>
            <a:r>
              <a:rPr lang="cs-CZ" sz="2000" i="1" dirty="0">
                <a:solidFill>
                  <a:schemeClr val="accent1">
                    <a:lumMod val="75000"/>
                  </a:schemeClr>
                </a:solidFill>
                <a:latin typeface="Arial" panose="020B0604020202020204" pitchFamily="34" charset="0"/>
                <a:cs typeface="Arial" panose="020B0604020202020204" pitchFamily="34" charset="0"/>
              </a:rPr>
              <a:t>x</a:t>
            </a:r>
            <a:r>
              <a:rPr lang="cs-CZ" sz="2000" dirty="0">
                <a:latin typeface="Arial" panose="020B0604020202020204" pitchFamily="34" charset="0"/>
                <a:cs typeface="Arial" panose="020B0604020202020204" pitchFamily="34" charset="0"/>
              </a:rPr>
              <a:t> struktury nestavebních lokalit</a:t>
            </a:r>
          </a:p>
          <a:p>
            <a:endParaRPr lang="cs-CZ" sz="2000" dirty="0">
              <a:latin typeface="Arial" panose="020B0604020202020204" pitchFamily="34" charset="0"/>
              <a:cs typeface="Arial" panose="020B0604020202020204" pitchFamily="34" charset="0"/>
            </a:endParaRPr>
          </a:p>
          <a:p>
            <a:r>
              <a:rPr lang="cs-CZ" sz="2000" b="1" dirty="0">
                <a:latin typeface="Arial" panose="020B0604020202020204" pitchFamily="34" charset="0"/>
                <a:cs typeface="Arial" panose="020B0604020202020204" pitchFamily="34" charset="0"/>
              </a:rPr>
              <a:t>krajina otevřená </a:t>
            </a:r>
            <a:r>
              <a:rPr lang="cs-CZ" sz="2000" dirty="0">
                <a:latin typeface="Arial" panose="020B0604020202020204" pitchFamily="34" charset="0"/>
                <a:cs typeface="Arial" panose="020B0604020202020204" pitchFamily="34" charset="0"/>
              </a:rPr>
              <a:t>– prostor pro přírodní plochy, plochy rekreace v krajině, zemědělství, lesy</a:t>
            </a:r>
          </a:p>
          <a:p>
            <a:endParaRPr lang="cs-CZ" sz="2000" dirty="0">
              <a:latin typeface="Arial" panose="020B0604020202020204" pitchFamily="34" charset="0"/>
              <a:cs typeface="Arial" panose="020B0604020202020204" pitchFamily="34" charset="0"/>
            </a:endParaRPr>
          </a:p>
          <a:p>
            <a:r>
              <a:rPr lang="cs-CZ" sz="2000" b="1" dirty="0">
                <a:latin typeface="Arial" panose="020B0604020202020204" pitchFamily="34" charset="0"/>
                <a:cs typeface="Arial" panose="020B0604020202020204" pitchFamily="34" charset="0"/>
              </a:rPr>
              <a:t>krajinné rozhraní</a:t>
            </a:r>
            <a:r>
              <a:rPr lang="cs-CZ" sz="2000" dirty="0">
                <a:latin typeface="Arial" panose="020B0604020202020204" pitchFamily="34" charset="0"/>
                <a:cs typeface="Arial" panose="020B0604020202020204" pitchFamily="34" charset="0"/>
              </a:rPr>
              <a:t> – rozhraní mezi otevřenou krajinou a zástavbou</a:t>
            </a:r>
          </a:p>
          <a:p>
            <a:endParaRPr lang="cs-CZ" sz="2000" dirty="0">
              <a:latin typeface="Arial" panose="020B0604020202020204" pitchFamily="34" charset="0"/>
              <a:cs typeface="Arial" panose="020B0604020202020204" pitchFamily="34" charset="0"/>
            </a:endParaRPr>
          </a:p>
          <a:p>
            <a:r>
              <a:rPr lang="cs-CZ" sz="2000" dirty="0">
                <a:latin typeface="Arial" panose="020B0604020202020204" pitchFamily="34" charset="0"/>
                <a:cs typeface="Arial" panose="020B0604020202020204" pitchFamily="34" charset="0"/>
              </a:rPr>
              <a:t>Identifikované </a:t>
            </a:r>
            <a:r>
              <a:rPr lang="cs-CZ" sz="2000" b="1" dirty="0">
                <a:latin typeface="Arial" panose="020B0604020202020204" pitchFamily="34" charset="0"/>
                <a:cs typeface="Arial" panose="020B0604020202020204" pitchFamily="34" charset="0"/>
              </a:rPr>
              <a:t>pozitivní vlivy</a:t>
            </a:r>
            <a:r>
              <a:rPr lang="cs-CZ" sz="2000" dirty="0">
                <a:latin typeface="Arial" panose="020B0604020202020204" pitchFamily="34" charset="0"/>
                <a:cs typeface="Arial" panose="020B0604020202020204" pitchFamily="34" charset="0"/>
              </a:rPr>
              <a:t>: omezení rozrůstání sídel do krajiny, omezení srůstání sídel v okrajových částech Prahy se sídly Středočeského kraje, ochrana volné krajiny pro přírodní procesy, rekreaci</a:t>
            </a:r>
          </a:p>
          <a:p>
            <a:endParaRPr lang="cs-CZ" sz="2000" dirty="0">
              <a:latin typeface="Arial" panose="020B0604020202020204" pitchFamily="34" charset="0"/>
              <a:cs typeface="Arial" panose="020B0604020202020204" pitchFamily="34" charset="0"/>
            </a:endParaRPr>
          </a:p>
          <a:p>
            <a:r>
              <a:rPr lang="cs-CZ" sz="2000" dirty="0">
                <a:latin typeface="Arial" panose="020B0604020202020204" pitchFamily="34" charset="0"/>
                <a:cs typeface="Arial" panose="020B0604020202020204" pitchFamily="34" charset="0"/>
              </a:rPr>
              <a:t>Identifikované </a:t>
            </a:r>
            <a:r>
              <a:rPr lang="cs-CZ" sz="2000" b="1" dirty="0">
                <a:latin typeface="Arial" panose="020B0604020202020204" pitchFamily="34" charset="0"/>
                <a:cs typeface="Arial" panose="020B0604020202020204" pitchFamily="34" charset="0"/>
              </a:rPr>
              <a:t>negativní vlivy</a:t>
            </a:r>
            <a:r>
              <a:rPr lang="cs-CZ" sz="2000" dirty="0">
                <a:latin typeface="Arial" panose="020B0604020202020204" pitchFamily="34" charset="0"/>
                <a:cs typeface="Arial" panose="020B0604020202020204" pitchFamily="34" charset="0"/>
              </a:rPr>
              <a:t>: i v lokalitách v otevřené krajině vymezeny plošně významné zastavitelné plochy (zejména bydlení)</a:t>
            </a:r>
          </a:p>
          <a:p>
            <a:endParaRPr lang="cs-CZ" sz="2800" dirty="0">
              <a:latin typeface="Arial" panose="020B0604020202020204" pitchFamily="34" charset="0"/>
              <a:cs typeface="Arial" panose="020B0604020202020204" pitchFamily="34" charset="0"/>
            </a:endParaRPr>
          </a:p>
          <a:p>
            <a:endParaRPr lang="cs-CZ" dirty="0"/>
          </a:p>
          <a:p>
            <a:endParaRPr lang="cs-CZ" dirty="0"/>
          </a:p>
          <a:p>
            <a:endParaRPr lang="cs-CZ" dirty="0"/>
          </a:p>
        </p:txBody>
      </p:sp>
    </p:spTree>
    <p:extLst>
      <p:ext uri="{BB962C8B-B14F-4D97-AF65-F5344CB8AC3E}">
        <p14:creationId xmlns:p14="http://schemas.microsoft.com/office/powerpoint/2010/main" val="31308253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ovéPole 1"/>
          <p:cNvSpPr txBox="1"/>
          <p:nvPr/>
        </p:nvSpPr>
        <p:spPr>
          <a:xfrm>
            <a:off x="434340" y="563880"/>
            <a:ext cx="7757160" cy="523220"/>
          </a:xfrm>
          <a:prstGeom prst="rect">
            <a:avLst/>
          </a:prstGeom>
          <a:noFill/>
        </p:spPr>
        <p:txBody>
          <a:bodyPr wrap="square" rtlCol="0">
            <a:spAutoFit/>
          </a:bodyPr>
          <a:lstStyle/>
          <a:p>
            <a:pPr algn="ctr"/>
            <a:r>
              <a:rPr lang="cs-CZ" sz="2800" b="1" dirty="0">
                <a:latin typeface="Arial" panose="020B0604020202020204" pitchFamily="34" charset="0"/>
                <a:cs typeface="Arial" panose="020B0604020202020204" pitchFamily="34" charset="0"/>
              </a:rPr>
              <a:t>Urbanistická koncepce </a:t>
            </a:r>
          </a:p>
        </p:txBody>
      </p:sp>
      <p:sp>
        <p:nvSpPr>
          <p:cNvPr id="4" name="TextovéPole 3"/>
          <p:cNvSpPr txBox="1"/>
          <p:nvPr/>
        </p:nvSpPr>
        <p:spPr>
          <a:xfrm>
            <a:off x="434340" y="1391900"/>
            <a:ext cx="11437620" cy="5632311"/>
          </a:xfrm>
          <a:prstGeom prst="rect">
            <a:avLst/>
          </a:prstGeom>
          <a:noFill/>
        </p:spPr>
        <p:txBody>
          <a:bodyPr wrap="square" rtlCol="0">
            <a:spAutoFit/>
          </a:bodyPr>
          <a:lstStyle/>
          <a:p>
            <a:r>
              <a:rPr lang="cs-CZ" sz="2000" b="1" dirty="0">
                <a:latin typeface="Arial" panose="020B0604020202020204" pitchFamily="34" charset="0"/>
                <a:cs typeface="Arial" panose="020B0604020202020204" pitchFamily="34" charset="0"/>
              </a:rPr>
              <a:t>Pozitivní vlivy</a:t>
            </a:r>
          </a:p>
          <a:p>
            <a:endParaRPr lang="cs-CZ" sz="20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cs-CZ" sz="2000" dirty="0">
                <a:latin typeface="Arial" panose="020B0604020202020204" pitchFamily="34" charset="0"/>
                <a:cs typeface="Arial" panose="020B0604020202020204" pitchFamily="34" charset="0"/>
              </a:rPr>
              <a:t>přednostní rozvoj v hranicích zastavěného území</a:t>
            </a:r>
          </a:p>
          <a:p>
            <a:pPr marL="285750" indent="-285750">
              <a:buFont typeface="Arial" panose="020B0604020202020204" pitchFamily="34" charset="0"/>
              <a:buChar char="•"/>
            </a:pPr>
            <a:r>
              <a:rPr lang="cs-CZ" dirty="0"/>
              <a:t>p</a:t>
            </a:r>
            <a:r>
              <a:rPr lang="cs-CZ" sz="2000" dirty="0">
                <a:latin typeface="Arial" panose="020B0604020202020204" pitchFamily="34" charset="0"/>
                <a:cs typeface="Arial" panose="020B0604020202020204" pitchFamily="34" charset="0"/>
              </a:rPr>
              <a:t>řednostní </a:t>
            </a:r>
            <a:r>
              <a:rPr lang="cs-CZ" dirty="0"/>
              <a:t>využití </a:t>
            </a:r>
            <a:r>
              <a:rPr lang="cs-CZ" sz="2000" dirty="0">
                <a:latin typeface="Arial" panose="020B0604020202020204" pitchFamily="34" charset="0"/>
                <a:cs typeface="Arial" panose="020B0604020202020204" pitchFamily="34" charset="0"/>
              </a:rPr>
              <a:t>transformačních lokalit a návrh jejich využití</a:t>
            </a:r>
          </a:p>
          <a:p>
            <a:pPr marL="285750" indent="-285750">
              <a:buFont typeface="Arial" panose="020B0604020202020204" pitchFamily="34" charset="0"/>
              <a:buChar char="•"/>
            </a:pPr>
            <a:r>
              <a:rPr lang="cs-CZ" sz="2000" dirty="0">
                <a:latin typeface="Arial" panose="020B0604020202020204" pitchFamily="34" charset="0"/>
                <a:cs typeface="Arial" panose="020B0604020202020204" pitchFamily="34" charset="0"/>
              </a:rPr>
              <a:t>definování cílových charakterů lokality</a:t>
            </a:r>
          </a:p>
          <a:p>
            <a:pPr marL="285750" indent="-285750">
              <a:buFont typeface="Arial" panose="020B0604020202020204" pitchFamily="34" charset="0"/>
              <a:buChar char="•"/>
            </a:pPr>
            <a:r>
              <a:rPr lang="cs-CZ" sz="2000" dirty="0">
                <a:latin typeface="Arial" panose="020B0604020202020204" pitchFamily="34" charset="0"/>
                <a:cs typeface="Arial" panose="020B0604020202020204" pitchFamily="34" charset="0"/>
              </a:rPr>
              <a:t>výšková regulace – nastavení jasných pravidel</a:t>
            </a:r>
          </a:p>
          <a:p>
            <a:endParaRPr lang="cs-CZ" sz="2000" dirty="0">
              <a:latin typeface="Arial" panose="020B0604020202020204" pitchFamily="34" charset="0"/>
              <a:cs typeface="Arial" panose="020B0604020202020204" pitchFamily="34" charset="0"/>
            </a:endParaRPr>
          </a:p>
          <a:p>
            <a:r>
              <a:rPr lang="cs-CZ" sz="2000" b="1" dirty="0">
                <a:latin typeface="Arial" panose="020B0604020202020204" pitchFamily="34" charset="0"/>
                <a:cs typeface="Arial" panose="020B0604020202020204" pitchFamily="34" charset="0"/>
              </a:rPr>
              <a:t>Negativní vlivy</a:t>
            </a:r>
          </a:p>
          <a:p>
            <a:endParaRPr lang="cs-CZ" sz="20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cs-CZ" sz="2000" dirty="0">
                <a:latin typeface="Arial" panose="020B0604020202020204" pitchFamily="34" charset="0"/>
                <a:cs typeface="Arial" panose="020B0604020202020204" pitchFamily="34" charset="0"/>
              </a:rPr>
              <a:t>vymezení zastavitelných ploch v plochách zeleně</a:t>
            </a:r>
          </a:p>
          <a:p>
            <a:pPr marL="285750" indent="-285750">
              <a:buFont typeface="Arial" panose="020B0604020202020204" pitchFamily="34" charset="0"/>
              <a:buChar char="•"/>
            </a:pPr>
            <a:r>
              <a:rPr lang="cs-CZ" sz="2000" dirty="0">
                <a:latin typeface="Arial" panose="020B0604020202020204" pitchFamily="34" charset="0"/>
                <a:cs typeface="Arial" panose="020B0604020202020204" pitchFamily="34" charset="0"/>
              </a:rPr>
              <a:t>zásah do prvků zeleně pozitivně ovlivňujících charakter krajiny</a:t>
            </a:r>
          </a:p>
          <a:p>
            <a:pPr marL="285750" indent="-285750">
              <a:buFont typeface="Arial" panose="020B0604020202020204" pitchFamily="34" charset="0"/>
              <a:buChar char="•"/>
            </a:pPr>
            <a:r>
              <a:rPr lang="cs-CZ" sz="2000" dirty="0">
                <a:latin typeface="Arial" panose="020B0604020202020204" pitchFamily="34" charset="0"/>
                <a:cs typeface="Arial" panose="020B0604020202020204" pitchFamily="34" charset="0"/>
              </a:rPr>
              <a:t>plošný rozvoj sídel – ovlivnění jejich charakteru (včetně sídel jejichž území je součástí přírodních parků)</a:t>
            </a:r>
          </a:p>
          <a:p>
            <a:pPr marL="285750" indent="-285750">
              <a:buFont typeface="Arial" panose="020B0604020202020204" pitchFamily="34" charset="0"/>
              <a:buChar char="•"/>
            </a:pPr>
            <a:r>
              <a:rPr lang="cs-CZ" sz="2000" dirty="0">
                <a:latin typeface="Arial" panose="020B0604020202020204" pitchFamily="34" charset="0"/>
                <a:cs typeface="Arial" panose="020B0604020202020204" pitchFamily="34" charset="0"/>
              </a:rPr>
              <a:t>plošný růst sídel nevylučující budoucí srůstání sídel </a:t>
            </a:r>
          </a:p>
          <a:p>
            <a:pPr marL="285750" indent="-285750">
              <a:buFont typeface="Arial" panose="020B0604020202020204" pitchFamily="34" charset="0"/>
              <a:buChar char="•"/>
            </a:pPr>
            <a:r>
              <a:rPr lang="cs-CZ" sz="2000" dirty="0">
                <a:latin typeface="Arial" panose="020B0604020202020204" pitchFamily="34" charset="0"/>
                <a:cs typeface="Arial" panose="020B0604020202020204" pitchFamily="34" charset="0"/>
              </a:rPr>
              <a:t>? ovlivnění panoramatu města výškovými stavbami  </a:t>
            </a:r>
          </a:p>
          <a:p>
            <a:endParaRPr lang="cs-CZ" dirty="0"/>
          </a:p>
          <a:p>
            <a:endParaRPr lang="cs-CZ" b="1" dirty="0"/>
          </a:p>
          <a:p>
            <a:endParaRPr lang="cs-CZ" dirty="0"/>
          </a:p>
        </p:txBody>
      </p:sp>
    </p:spTree>
    <p:extLst>
      <p:ext uri="{BB962C8B-B14F-4D97-AF65-F5344CB8AC3E}">
        <p14:creationId xmlns:p14="http://schemas.microsoft.com/office/powerpoint/2010/main" val="35928248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ovéPole 2"/>
          <p:cNvSpPr txBox="1"/>
          <p:nvPr/>
        </p:nvSpPr>
        <p:spPr>
          <a:xfrm>
            <a:off x="731520" y="541020"/>
            <a:ext cx="10645140" cy="523220"/>
          </a:xfrm>
          <a:prstGeom prst="rect">
            <a:avLst/>
          </a:prstGeom>
          <a:noFill/>
        </p:spPr>
        <p:txBody>
          <a:bodyPr wrap="square" rtlCol="0">
            <a:spAutoFit/>
          </a:bodyPr>
          <a:lstStyle/>
          <a:p>
            <a:pPr algn="ctr"/>
            <a:r>
              <a:rPr lang="cs-CZ" sz="2800" b="1" dirty="0">
                <a:latin typeface="Arial" panose="020B0604020202020204" pitchFamily="34" charset="0"/>
                <a:cs typeface="Arial" panose="020B0604020202020204" pitchFamily="34" charset="0"/>
              </a:rPr>
              <a:t>Koncepce rozvoje dopravní infrastruktury</a:t>
            </a:r>
          </a:p>
        </p:txBody>
      </p:sp>
      <p:sp>
        <p:nvSpPr>
          <p:cNvPr id="4" name="TextovéPole 3"/>
          <p:cNvSpPr txBox="1"/>
          <p:nvPr/>
        </p:nvSpPr>
        <p:spPr>
          <a:xfrm>
            <a:off x="655320" y="1193780"/>
            <a:ext cx="11003280" cy="5940088"/>
          </a:xfrm>
          <a:prstGeom prst="rect">
            <a:avLst/>
          </a:prstGeom>
          <a:noFill/>
        </p:spPr>
        <p:txBody>
          <a:bodyPr wrap="square" rtlCol="0">
            <a:spAutoFit/>
          </a:bodyPr>
          <a:lstStyle/>
          <a:p>
            <a:r>
              <a:rPr lang="cs-CZ" sz="2000" dirty="0">
                <a:latin typeface="Arial" panose="020B0604020202020204" pitchFamily="34" charset="0"/>
                <a:cs typeface="Arial" panose="020B0604020202020204" pitchFamily="34" charset="0"/>
              </a:rPr>
              <a:t>Vliv koridorů pro silniční a železniční dopravu na krajinu se odvíjí od: </a:t>
            </a:r>
          </a:p>
          <a:p>
            <a:endParaRPr lang="cs-CZ" sz="20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cs-CZ" sz="2000" dirty="0">
                <a:latin typeface="Arial" panose="020B0604020202020204" pitchFamily="34" charset="0"/>
                <a:cs typeface="Arial" panose="020B0604020202020204" pitchFamily="34" charset="0"/>
              </a:rPr>
              <a:t>šířky koridoru (počet jízdních pruhů, počet kolejí, doprovodné stavby)</a:t>
            </a:r>
          </a:p>
          <a:p>
            <a:pPr marL="342900" indent="-342900">
              <a:buFont typeface="Arial" panose="020B0604020202020204" pitchFamily="34" charset="0"/>
              <a:buChar char="•"/>
            </a:pPr>
            <a:r>
              <a:rPr lang="cs-CZ" sz="2000" dirty="0">
                <a:latin typeface="Arial" panose="020B0604020202020204" pitchFamily="34" charset="0"/>
                <a:cs typeface="Arial" panose="020B0604020202020204" pitchFamily="34" charset="0"/>
              </a:rPr>
              <a:t>rozsahu terénních úprav (náspy, zářezy)</a:t>
            </a:r>
          </a:p>
          <a:p>
            <a:pPr marL="342900" indent="-342900">
              <a:buFont typeface="Arial" panose="020B0604020202020204" pitchFamily="34" charset="0"/>
              <a:buChar char="•"/>
            </a:pPr>
            <a:r>
              <a:rPr lang="cs-CZ" sz="2000" dirty="0">
                <a:latin typeface="Arial" panose="020B0604020202020204" pitchFamily="34" charset="0"/>
                <a:cs typeface="Arial" panose="020B0604020202020204" pitchFamily="34" charset="0"/>
              </a:rPr>
              <a:t>kvalitě krajinného prostředí</a:t>
            </a:r>
          </a:p>
          <a:p>
            <a:pPr marL="342900" indent="-342900">
              <a:buFont typeface="Arial" panose="020B0604020202020204" pitchFamily="34" charset="0"/>
              <a:buChar char="•"/>
            </a:pPr>
            <a:endParaRPr lang="cs-CZ" sz="20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endParaRPr lang="cs-CZ" sz="2000" dirty="0">
              <a:latin typeface="Arial" panose="020B0604020202020204" pitchFamily="34" charset="0"/>
              <a:cs typeface="Arial" panose="020B0604020202020204" pitchFamily="34" charset="0"/>
            </a:endParaRPr>
          </a:p>
          <a:p>
            <a:r>
              <a:rPr lang="cs-CZ" sz="2000" b="1" dirty="0">
                <a:latin typeface="Arial" panose="020B0604020202020204" pitchFamily="34" charset="0"/>
                <a:cs typeface="Arial" panose="020B0604020202020204" pitchFamily="34" charset="0"/>
              </a:rPr>
              <a:t>významně negativní vlivy</a:t>
            </a:r>
          </a:p>
          <a:p>
            <a:endParaRPr lang="cs-CZ" sz="2000" b="1" dirty="0">
              <a:latin typeface="Arial" panose="020B0604020202020204" pitchFamily="34" charset="0"/>
              <a:cs typeface="Arial" panose="020B0604020202020204" pitchFamily="34" charset="0"/>
            </a:endParaRPr>
          </a:p>
          <a:p>
            <a:r>
              <a:rPr lang="cs-CZ" sz="2000" dirty="0">
                <a:latin typeface="Arial" panose="020B0604020202020204" pitchFamily="34" charset="0"/>
                <a:cs typeface="Arial" panose="020B0604020202020204" pitchFamily="34" charset="0"/>
              </a:rPr>
              <a:t>Úseky Pražského okruhu -  stavba č. 511 (Běchovice - dálnice D1), stavba č. 518 (Ruzyně - Suchdol), stavba č. 520 (Březiněves - Satalice)</a:t>
            </a:r>
          </a:p>
          <a:p>
            <a:endParaRPr lang="cs-CZ" sz="2000" dirty="0">
              <a:latin typeface="Arial" panose="020B0604020202020204" pitchFamily="34" charset="0"/>
              <a:cs typeface="Arial" panose="020B0604020202020204" pitchFamily="34" charset="0"/>
            </a:endParaRPr>
          </a:p>
          <a:p>
            <a:r>
              <a:rPr lang="cs-CZ" sz="2000" b="1" dirty="0">
                <a:latin typeface="Arial" panose="020B0604020202020204" pitchFamily="34" charset="0"/>
                <a:cs typeface="Arial" panose="020B0604020202020204" pitchFamily="34" charset="0"/>
              </a:rPr>
              <a:t>pozitivní vlivy </a:t>
            </a:r>
          </a:p>
          <a:p>
            <a:r>
              <a:rPr lang="cs-CZ" sz="2000" dirty="0">
                <a:latin typeface="Arial" panose="020B0604020202020204" pitchFamily="34" charset="0"/>
                <a:cs typeface="Arial" panose="020B0604020202020204" pitchFamily="34" charset="0"/>
              </a:rPr>
              <a:t>zlepšení prostupnosti území města (cesty pro pěší, cyklotrasy, lávky přes dopravní tepny, lávky přes Vltavu a ostatní vodní toky)</a:t>
            </a:r>
          </a:p>
          <a:p>
            <a:endParaRPr lang="cs-CZ" sz="2000" dirty="0">
              <a:latin typeface="Arial" panose="020B0604020202020204" pitchFamily="34" charset="0"/>
              <a:cs typeface="Arial" panose="020B0604020202020204" pitchFamily="34" charset="0"/>
            </a:endParaRPr>
          </a:p>
          <a:p>
            <a:r>
              <a:rPr lang="cs-CZ" sz="2000" dirty="0">
                <a:latin typeface="Arial" panose="020B0604020202020204" pitchFamily="34" charset="0"/>
                <a:cs typeface="Arial" panose="020B0604020202020204" pitchFamily="34" charset="0"/>
              </a:rPr>
              <a:t> </a:t>
            </a:r>
          </a:p>
          <a:p>
            <a:endParaRPr lang="cs-CZ" sz="2000" dirty="0">
              <a:latin typeface="Arial" panose="020B0604020202020204" pitchFamily="34" charset="0"/>
              <a:cs typeface="Arial" panose="020B0604020202020204" pitchFamily="34" charset="0"/>
            </a:endParaRPr>
          </a:p>
          <a:p>
            <a:r>
              <a:rPr lang="cs-CZ" sz="2000" dirty="0">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5381616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délník 2"/>
          <p:cNvSpPr/>
          <p:nvPr/>
        </p:nvSpPr>
        <p:spPr>
          <a:xfrm>
            <a:off x="407499" y="402074"/>
            <a:ext cx="11258721" cy="523220"/>
          </a:xfrm>
          <a:prstGeom prst="rect">
            <a:avLst/>
          </a:prstGeom>
        </p:spPr>
        <p:txBody>
          <a:bodyPr wrap="square">
            <a:spAutoFit/>
          </a:bodyPr>
          <a:lstStyle/>
          <a:p>
            <a:pPr algn="ctr"/>
            <a:r>
              <a:rPr lang="cs-CZ" sz="2800" b="1" dirty="0">
                <a:latin typeface="Arial" panose="020B0604020202020204" pitchFamily="34" charset="0"/>
                <a:cs typeface="Arial" panose="020B0604020202020204" pitchFamily="34" charset="0"/>
              </a:rPr>
              <a:t>Koncepce rozvoje technické infrastruktury</a:t>
            </a:r>
          </a:p>
        </p:txBody>
      </p:sp>
      <p:sp>
        <p:nvSpPr>
          <p:cNvPr id="4" name="TextovéPole 3"/>
          <p:cNvSpPr txBox="1"/>
          <p:nvPr/>
        </p:nvSpPr>
        <p:spPr>
          <a:xfrm>
            <a:off x="407500" y="1287780"/>
            <a:ext cx="10375940" cy="4062651"/>
          </a:xfrm>
          <a:prstGeom prst="rect">
            <a:avLst/>
          </a:prstGeom>
          <a:noFill/>
        </p:spPr>
        <p:txBody>
          <a:bodyPr wrap="square" rtlCol="0">
            <a:spAutoFit/>
          </a:bodyPr>
          <a:lstStyle/>
          <a:p>
            <a:pPr marL="285750" indent="-285750">
              <a:buFont typeface="Arial" panose="020B0604020202020204" pitchFamily="34" charset="0"/>
              <a:buChar char="•"/>
            </a:pPr>
            <a:r>
              <a:rPr lang="cs-CZ" sz="2000" dirty="0">
                <a:latin typeface="Arial" panose="020B0604020202020204" pitchFamily="34" charset="0"/>
                <a:cs typeface="Arial" panose="020B0604020202020204" pitchFamily="34" charset="0"/>
              </a:rPr>
              <a:t>Vodní toky a vodní plochy – kladně hodnoceny návrhy nových vodních ploch a revitalizace vodních toků</a:t>
            </a:r>
          </a:p>
          <a:p>
            <a:pPr marL="285750" indent="-285750">
              <a:buFont typeface="Arial" panose="020B0604020202020204" pitchFamily="34" charset="0"/>
              <a:buChar char="•"/>
            </a:pPr>
            <a:endParaRPr lang="cs-CZ" sz="20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cs-CZ" sz="2000" dirty="0">
                <a:latin typeface="Arial" panose="020B0604020202020204" pitchFamily="34" charset="0"/>
                <a:cs typeface="Arial" panose="020B0604020202020204" pitchFamily="34" charset="0"/>
              </a:rPr>
              <a:t>Protipovodňová ochrana – doporučení řešit přírodě blízkými opatřeními (pokud lze v městském prostředí)</a:t>
            </a:r>
          </a:p>
          <a:p>
            <a:pPr marL="285750" indent="-285750">
              <a:buFont typeface="Arial" panose="020B0604020202020204" pitchFamily="34" charset="0"/>
              <a:buChar char="•"/>
            </a:pPr>
            <a:endParaRPr lang="cs-CZ" sz="20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cs-CZ" sz="2000" dirty="0">
                <a:latin typeface="Arial" panose="020B0604020202020204" pitchFamily="34" charset="0"/>
                <a:cs typeface="Arial" panose="020B0604020202020204" pitchFamily="34" charset="0"/>
              </a:rPr>
              <a:t>Zásobování vodou a odkanalizování – bez významných vlivů ve vztahu ke krajině</a:t>
            </a:r>
          </a:p>
          <a:p>
            <a:pPr marL="285750" indent="-285750">
              <a:buFont typeface="Arial" panose="020B0604020202020204" pitchFamily="34" charset="0"/>
              <a:buChar char="•"/>
            </a:pPr>
            <a:endParaRPr lang="cs-CZ" sz="20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cs-CZ" sz="2000" dirty="0">
                <a:latin typeface="Arial" panose="020B0604020202020204" pitchFamily="34" charset="0"/>
                <a:cs typeface="Arial" panose="020B0604020202020204" pitchFamily="34" charset="0"/>
              </a:rPr>
              <a:t>Zásobování teplem, plynem, ropovody - bez významných vlivů ve vztahu ke krajině</a:t>
            </a:r>
          </a:p>
          <a:p>
            <a:pPr marL="285750" indent="-285750">
              <a:buFont typeface="Arial" panose="020B0604020202020204" pitchFamily="34" charset="0"/>
              <a:buChar char="•"/>
            </a:pPr>
            <a:endParaRPr lang="cs-CZ" sz="20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cs-CZ" sz="2000" dirty="0">
                <a:latin typeface="Arial" panose="020B0604020202020204" pitchFamily="34" charset="0"/>
                <a:cs typeface="Arial" panose="020B0604020202020204" pitchFamily="34" charset="0"/>
              </a:rPr>
              <a:t>Zásobování elektrickou energií – negativní vlivy nadzemních elektrických vedení – ovlivnění obrazu krajiny</a:t>
            </a:r>
          </a:p>
          <a:p>
            <a:pPr marL="285750" indent="-285750">
              <a:buFont typeface="Arial" panose="020B0604020202020204" pitchFamily="34" charset="0"/>
              <a:buChar char="•"/>
            </a:pPr>
            <a:endParaRPr lang="cs-CZ"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40702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délník 1"/>
          <p:cNvSpPr/>
          <p:nvPr/>
        </p:nvSpPr>
        <p:spPr>
          <a:xfrm>
            <a:off x="640080" y="3105835"/>
            <a:ext cx="10721340" cy="1569660"/>
          </a:xfrm>
          <a:prstGeom prst="rect">
            <a:avLst/>
          </a:prstGeom>
        </p:spPr>
        <p:txBody>
          <a:bodyPr wrap="square">
            <a:spAutoFit/>
          </a:bodyPr>
          <a:lstStyle/>
          <a:p>
            <a:pPr algn="r"/>
            <a:r>
              <a:rPr lang="cs-CZ" sz="3200" b="1" dirty="0">
                <a:latin typeface="Arial" panose="020B0604020202020204" pitchFamily="34" charset="0"/>
                <a:cs typeface="Arial" panose="020B0604020202020204" pitchFamily="34" charset="0"/>
              </a:rPr>
              <a:t>Vyhodnocení vlivů Metropolitního plánu</a:t>
            </a:r>
          </a:p>
          <a:p>
            <a:pPr algn="r"/>
            <a:r>
              <a:rPr lang="cs-CZ" sz="3200" b="1" dirty="0">
                <a:latin typeface="Arial" panose="020B0604020202020204" pitchFamily="34" charset="0"/>
                <a:cs typeface="Arial" panose="020B0604020202020204" pitchFamily="34" charset="0"/>
              </a:rPr>
              <a:t>na kulturní, architektonické a archeologické dědictví</a:t>
            </a:r>
            <a:br>
              <a:rPr lang="cs-CZ" sz="3200" dirty="0">
                <a:latin typeface="Arial" panose="020B0604020202020204" pitchFamily="34" charset="0"/>
                <a:cs typeface="Arial" panose="020B0604020202020204" pitchFamily="34" charset="0"/>
              </a:rPr>
            </a:br>
            <a:endParaRPr lang="cs-CZ" sz="3200" dirty="0"/>
          </a:p>
        </p:txBody>
      </p:sp>
    </p:spTree>
    <p:extLst>
      <p:ext uri="{BB962C8B-B14F-4D97-AF65-F5344CB8AC3E}">
        <p14:creationId xmlns:p14="http://schemas.microsoft.com/office/powerpoint/2010/main" val="5491720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ovéPole 1"/>
          <p:cNvSpPr txBox="1"/>
          <p:nvPr/>
        </p:nvSpPr>
        <p:spPr>
          <a:xfrm>
            <a:off x="579120" y="464819"/>
            <a:ext cx="10546080" cy="523220"/>
          </a:xfrm>
          <a:prstGeom prst="rect">
            <a:avLst/>
          </a:prstGeom>
          <a:noFill/>
        </p:spPr>
        <p:txBody>
          <a:bodyPr wrap="square" rtlCol="0">
            <a:spAutoFit/>
          </a:bodyPr>
          <a:lstStyle/>
          <a:p>
            <a:pPr algn="ctr"/>
            <a:r>
              <a:rPr lang="cs-CZ" sz="2800" b="1" dirty="0">
                <a:latin typeface="Arial" panose="020B0604020202020204" pitchFamily="34" charset="0"/>
                <a:cs typeface="Arial" panose="020B0604020202020204" pitchFamily="34" charset="0"/>
              </a:rPr>
              <a:t>Sledované charakteristiky </a:t>
            </a:r>
          </a:p>
        </p:txBody>
      </p:sp>
      <p:sp>
        <p:nvSpPr>
          <p:cNvPr id="3" name="TextovéPole 2"/>
          <p:cNvSpPr txBox="1"/>
          <p:nvPr/>
        </p:nvSpPr>
        <p:spPr>
          <a:xfrm>
            <a:off x="426720" y="1064261"/>
            <a:ext cx="5600700" cy="7294305"/>
          </a:xfrm>
          <a:prstGeom prst="rect">
            <a:avLst/>
          </a:prstGeom>
          <a:noFill/>
        </p:spPr>
        <p:txBody>
          <a:bodyPr wrap="square" rtlCol="0">
            <a:spAutoFit/>
          </a:bodyPr>
          <a:lstStyle/>
          <a:p>
            <a:endParaRPr lang="cs-CZ" sz="2000" dirty="0">
              <a:latin typeface="Arial" panose="020B0604020202020204" pitchFamily="34" charset="0"/>
              <a:cs typeface="Arial" panose="020B0604020202020204" pitchFamily="34" charset="0"/>
            </a:endParaRPr>
          </a:p>
          <a:p>
            <a:pPr marL="342900" lvl="0" indent="-342900" fontAlgn="base">
              <a:buFont typeface="Arial" panose="020B0604020202020204" pitchFamily="34" charset="0"/>
              <a:buChar char="•"/>
            </a:pPr>
            <a:endParaRPr lang="cs-CZ" sz="2000" dirty="0">
              <a:latin typeface="Arial" panose="020B0604020202020204" pitchFamily="34" charset="0"/>
              <a:cs typeface="Arial" panose="020B0604020202020204" pitchFamily="34" charset="0"/>
            </a:endParaRPr>
          </a:p>
          <a:p>
            <a:pPr marL="342900" lvl="0" indent="-342900" fontAlgn="base">
              <a:buFont typeface="Arial" panose="020B0604020202020204" pitchFamily="34" charset="0"/>
              <a:buChar char="•"/>
            </a:pPr>
            <a:r>
              <a:rPr lang="cs-CZ" sz="2000" dirty="0">
                <a:latin typeface="Arial" panose="020B0604020202020204" pitchFamily="34" charset="0"/>
                <a:cs typeface="Arial" panose="020B0604020202020204" pitchFamily="34" charset="0"/>
              </a:rPr>
              <a:t>Pražská památkové rezervace a její ochranné pásmo</a:t>
            </a:r>
          </a:p>
          <a:p>
            <a:pPr marL="342900" lvl="0" indent="-342900" fontAlgn="base">
              <a:buFont typeface="Arial" panose="020B0604020202020204" pitchFamily="34" charset="0"/>
              <a:buChar char="•"/>
            </a:pPr>
            <a:endParaRPr lang="cs-CZ" sz="2000" dirty="0">
              <a:latin typeface="Arial" panose="020B0604020202020204" pitchFamily="34" charset="0"/>
              <a:cs typeface="Arial" panose="020B0604020202020204" pitchFamily="34" charset="0"/>
            </a:endParaRPr>
          </a:p>
          <a:p>
            <a:pPr marL="342900" lvl="0" indent="-342900" fontAlgn="base">
              <a:buFont typeface="Arial" panose="020B0604020202020204" pitchFamily="34" charset="0"/>
              <a:buChar char="•"/>
            </a:pPr>
            <a:r>
              <a:rPr lang="cs-CZ" sz="2000" dirty="0">
                <a:latin typeface="Arial" panose="020B0604020202020204" pitchFamily="34" charset="0"/>
                <a:cs typeface="Arial" panose="020B0604020202020204" pitchFamily="34" charset="0"/>
              </a:rPr>
              <a:t>památkové zóny</a:t>
            </a:r>
          </a:p>
          <a:p>
            <a:pPr marL="342900" lvl="0" indent="-342900" fontAlgn="base">
              <a:buFont typeface="Arial" panose="020B0604020202020204" pitchFamily="34" charset="0"/>
              <a:buChar char="•"/>
            </a:pPr>
            <a:endParaRPr lang="cs-CZ" sz="2000" dirty="0">
              <a:latin typeface="Arial" panose="020B0604020202020204" pitchFamily="34" charset="0"/>
              <a:cs typeface="Arial" panose="020B0604020202020204" pitchFamily="34" charset="0"/>
            </a:endParaRPr>
          </a:p>
          <a:p>
            <a:pPr marL="342900" lvl="0" indent="-342900" fontAlgn="base">
              <a:buFont typeface="Arial" panose="020B0604020202020204" pitchFamily="34" charset="0"/>
              <a:buChar char="•"/>
            </a:pPr>
            <a:r>
              <a:rPr lang="cs-CZ" sz="2000" dirty="0">
                <a:latin typeface="Arial" panose="020B0604020202020204" pitchFamily="34" charset="0"/>
                <a:cs typeface="Arial" panose="020B0604020202020204" pitchFamily="34" charset="0"/>
              </a:rPr>
              <a:t>národní kulturní památky</a:t>
            </a:r>
          </a:p>
          <a:p>
            <a:pPr marL="342900" lvl="0" indent="-342900" fontAlgn="base">
              <a:buFont typeface="Arial" panose="020B0604020202020204" pitchFamily="34" charset="0"/>
              <a:buChar char="•"/>
            </a:pPr>
            <a:endParaRPr lang="cs-CZ" sz="2000" dirty="0">
              <a:latin typeface="Arial" panose="020B0604020202020204" pitchFamily="34" charset="0"/>
              <a:cs typeface="Arial" panose="020B0604020202020204" pitchFamily="34" charset="0"/>
            </a:endParaRPr>
          </a:p>
          <a:p>
            <a:pPr marL="342900" lvl="0" indent="-342900" fontAlgn="base">
              <a:buFont typeface="Arial" panose="020B0604020202020204" pitchFamily="34" charset="0"/>
              <a:buChar char="•"/>
            </a:pPr>
            <a:r>
              <a:rPr lang="cs-CZ" sz="2000" dirty="0">
                <a:latin typeface="Arial" panose="020B0604020202020204" pitchFamily="34" charset="0"/>
                <a:cs typeface="Arial" panose="020B0604020202020204" pitchFamily="34" charset="0"/>
              </a:rPr>
              <a:t>kulturní památky</a:t>
            </a:r>
          </a:p>
          <a:p>
            <a:pPr marL="342900" lvl="0" indent="-342900" fontAlgn="base">
              <a:buFont typeface="Arial" panose="020B0604020202020204" pitchFamily="34" charset="0"/>
              <a:buChar char="•"/>
            </a:pPr>
            <a:endParaRPr lang="cs-CZ" sz="2000" dirty="0">
              <a:latin typeface="Arial" panose="020B0604020202020204" pitchFamily="34" charset="0"/>
              <a:cs typeface="Arial" panose="020B0604020202020204" pitchFamily="34" charset="0"/>
            </a:endParaRPr>
          </a:p>
          <a:p>
            <a:pPr marL="342900" lvl="0" indent="-342900" fontAlgn="base">
              <a:buFont typeface="Arial" panose="020B0604020202020204" pitchFamily="34" charset="0"/>
              <a:buChar char="•"/>
            </a:pPr>
            <a:r>
              <a:rPr lang="cs-CZ" sz="2000" dirty="0">
                <a:latin typeface="Arial" panose="020B0604020202020204" pitchFamily="34" charset="0"/>
                <a:cs typeface="Arial" panose="020B0604020202020204" pitchFamily="34" charset="0"/>
              </a:rPr>
              <a:t>území archeologických nálezů („ÚAN“)</a:t>
            </a:r>
          </a:p>
          <a:p>
            <a:pPr marL="342900" lvl="0" indent="-342900" fontAlgn="base">
              <a:buFont typeface="Arial" panose="020B0604020202020204" pitchFamily="34" charset="0"/>
              <a:buChar char="•"/>
            </a:pPr>
            <a:endParaRPr lang="cs-CZ" sz="2000" dirty="0">
              <a:latin typeface="Arial" panose="020B0604020202020204" pitchFamily="34" charset="0"/>
              <a:cs typeface="Arial" panose="020B0604020202020204" pitchFamily="34" charset="0"/>
            </a:endParaRPr>
          </a:p>
          <a:p>
            <a:pPr marL="342900" lvl="0" indent="-342900" fontAlgn="base">
              <a:buFont typeface="Arial" panose="020B0604020202020204" pitchFamily="34" charset="0"/>
              <a:buChar char="•"/>
            </a:pPr>
            <a:r>
              <a:rPr lang="cs-CZ" sz="2000" dirty="0">
                <a:latin typeface="Arial" panose="020B0604020202020204" pitchFamily="34" charset="0"/>
                <a:cs typeface="Arial" panose="020B0604020202020204" pitchFamily="34" charset="0"/>
              </a:rPr>
              <a:t>historické parky a zahrady</a:t>
            </a:r>
          </a:p>
          <a:p>
            <a:pPr marL="342900" lvl="0" indent="-342900" fontAlgn="base">
              <a:buFont typeface="Arial" panose="020B0604020202020204" pitchFamily="34" charset="0"/>
              <a:buChar char="•"/>
            </a:pPr>
            <a:endParaRPr lang="cs-CZ" sz="2000" dirty="0">
              <a:latin typeface="Arial" panose="020B0604020202020204" pitchFamily="34" charset="0"/>
              <a:cs typeface="Arial" panose="020B0604020202020204" pitchFamily="34" charset="0"/>
            </a:endParaRPr>
          </a:p>
          <a:p>
            <a:pPr marL="342900" lvl="0" indent="-342900" fontAlgn="base">
              <a:buFont typeface="Arial" panose="020B0604020202020204" pitchFamily="34" charset="0"/>
              <a:buChar char="•"/>
            </a:pPr>
            <a:r>
              <a:rPr lang="cs-CZ" sz="2000" dirty="0">
                <a:latin typeface="Arial" panose="020B0604020202020204" pitchFamily="34" charset="0"/>
                <a:cs typeface="Arial" panose="020B0604020202020204" pitchFamily="34" charset="0"/>
              </a:rPr>
              <a:t>architektonicky a historicky významné stavby</a:t>
            </a:r>
          </a:p>
          <a:p>
            <a:pPr marL="342900" lvl="0" indent="-342900" fontAlgn="base">
              <a:buFont typeface="Arial" panose="020B0604020202020204" pitchFamily="34" charset="0"/>
              <a:buChar char="•"/>
            </a:pPr>
            <a:endParaRPr lang="cs-CZ" sz="20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endParaRPr lang="cs-CZ" sz="2000" dirty="0">
              <a:latin typeface="Arial" panose="020B0604020202020204" pitchFamily="34" charset="0"/>
              <a:cs typeface="Arial" panose="020B0604020202020204" pitchFamily="34" charset="0"/>
            </a:endParaRPr>
          </a:p>
          <a:p>
            <a:endParaRPr lang="cs-CZ" dirty="0"/>
          </a:p>
          <a:p>
            <a:endParaRPr lang="cs-CZ" dirty="0"/>
          </a:p>
          <a:p>
            <a:endParaRPr lang="cs-CZ" dirty="0"/>
          </a:p>
          <a:p>
            <a:endParaRPr lang="cs-CZ" dirty="0"/>
          </a:p>
          <a:p>
            <a:endParaRPr lang="cs-CZ" dirty="0"/>
          </a:p>
          <a:p>
            <a:endParaRPr lang="cs-CZ" dirty="0"/>
          </a:p>
        </p:txBody>
      </p:sp>
      <p:sp>
        <p:nvSpPr>
          <p:cNvPr id="4" name="TextovéPole 3"/>
          <p:cNvSpPr txBox="1"/>
          <p:nvPr/>
        </p:nvSpPr>
        <p:spPr>
          <a:xfrm>
            <a:off x="6027420" y="1676400"/>
            <a:ext cx="5768340" cy="1015663"/>
          </a:xfrm>
          <a:prstGeom prst="rect">
            <a:avLst/>
          </a:prstGeom>
          <a:noFill/>
        </p:spPr>
        <p:txBody>
          <a:bodyPr wrap="square" rtlCol="0">
            <a:spAutoFit/>
          </a:bodyPr>
          <a:lstStyle/>
          <a:p>
            <a:pPr marL="285750" indent="-285750">
              <a:buFont typeface="Arial" panose="020B0604020202020204" pitchFamily="34" charset="0"/>
              <a:buChar char="•"/>
            </a:pPr>
            <a:r>
              <a:rPr lang="cs-CZ" sz="2000" dirty="0">
                <a:latin typeface="Arial" panose="020B0604020202020204" pitchFamily="34" charset="0"/>
                <a:cs typeface="Arial" panose="020B0604020202020204" pitchFamily="34" charset="0"/>
              </a:rPr>
              <a:t>urbanisticky cenné soubory</a:t>
            </a:r>
          </a:p>
          <a:p>
            <a:pPr marL="285750" indent="-285750">
              <a:buFont typeface="Arial" panose="020B0604020202020204" pitchFamily="34" charset="0"/>
              <a:buChar char="•"/>
            </a:pPr>
            <a:endParaRPr lang="cs-CZ" sz="20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cs-CZ" sz="2000" dirty="0">
                <a:latin typeface="Arial" panose="020B0604020202020204" pitchFamily="34" charset="0"/>
                <a:cs typeface="Arial" panose="020B0604020202020204" pitchFamily="34" charset="0"/>
              </a:rPr>
              <a:t>pohledový horizont</a:t>
            </a:r>
          </a:p>
        </p:txBody>
      </p:sp>
    </p:spTree>
    <p:extLst>
      <p:ext uri="{BB962C8B-B14F-4D97-AF65-F5344CB8AC3E}">
        <p14:creationId xmlns:p14="http://schemas.microsoft.com/office/powerpoint/2010/main" val="1034018274"/>
      </p:ext>
    </p:extLst>
  </p:cSld>
  <p:clrMapOvr>
    <a:masterClrMapping/>
  </p:clrMapOvr>
</p:sld>
</file>

<file path=ppt/theme/theme1.xml><?xml version="1.0" encoding="utf-8"?>
<a:theme xmlns:a="http://schemas.openxmlformats.org/drawingml/2006/main" name="Faseta">
  <a:themeElements>
    <a:clrScheme name="Faseta">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seta">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seta">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Motiv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Kancelář">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3A5F6BC2463CB74F934B95D1CB51D07A" ma:contentTypeVersion="12" ma:contentTypeDescription="Vytvoří nový dokument" ma:contentTypeScope="" ma:versionID="1138c7fabdcca6ebaefeedb8d2b53bef">
  <xsd:schema xmlns:xsd="http://www.w3.org/2001/XMLSchema" xmlns:xs="http://www.w3.org/2001/XMLSchema" xmlns:p="http://schemas.microsoft.com/office/2006/metadata/properties" xmlns:ns2="924aed48-48ee-493b-a199-e3b06e966ec3" xmlns:ns3="d12671fc-1c07-45ea-bbea-44c9b49f94d0" targetNamespace="http://schemas.microsoft.com/office/2006/metadata/properties" ma:root="true" ma:fieldsID="6fbf7e0a755e0afab0bfc22bc9d05fdf" ns2:_="" ns3:_="">
    <xsd:import namespace="924aed48-48ee-493b-a199-e3b06e966ec3"/>
    <xsd:import namespace="d12671fc-1c07-45ea-bbea-44c9b49f94d0"/>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ServiceGenerationTime" minOccurs="0"/>
                <xsd:element ref="ns2:MediaServiceEventHashCode" minOccurs="0"/>
                <xsd:element ref="ns2:lcf76f155ced4ddcb4097134ff3c332f" minOccurs="0"/>
                <xsd:element ref="ns3:TaxCatchAll" minOccurs="0"/>
                <xsd:element ref="ns2:MediaServiceOCR"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24aed48-48ee-493b-a199-e3b06e966ec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lcf76f155ced4ddcb4097134ff3c332f" ma:index="15" nillable="true" ma:taxonomy="true" ma:internalName="lcf76f155ced4ddcb4097134ff3c332f" ma:taxonomyFieldName="MediaServiceImageTags" ma:displayName="Značky obrázků" ma:readOnly="false" ma:fieldId="{5cf76f15-5ced-4ddc-b409-7134ff3c332f}" ma:taxonomyMulti="true" ma:sspId="655dc0b0-28f5-4896-9c77-88b76e1b7d02" ma:termSetId="09814cd3-568e-fe90-9814-8d621ff8fb84" ma:anchorId="fba54fb3-c3e1-fe81-a776-ca4b69148c4d" ma:open="true" ma:isKeyword="false">
      <xsd:complexType>
        <xsd:sequence>
          <xsd:element ref="pc:Terms" minOccurs="0" maxOccurs="1"/>
        </xsd:sequence>
      </xsd:complexType>
    </xsd:element>
    <xsd:element name="MediaServiceOCR" ma:index="17" nillable="true" ma:displayName="Extracted Text" ma:internalName="MediaServiceOCR" ma:readOnly="true">
      <xsd:simpleType>
        <xsd:restriction base="dms:Note">
          <xsd:maxLength value="255"/>
        </xsd:restriction>
      </xsd:simpleType>
    </xsd:element>
    <xsd:element name="MediaServiceLocation" ma:index="18" nillable="true" ma:displayName="Location" ma:indexed="true" ma:internalName="MediaServiceLocation" ma:readOnly="true">
      <xsd:simpleType>
        <xsd:restriction base="dms:Text"/>
      </xsd:simpleType>
    </xsd:element>
    <xsd:element name="MediaServiceBillingMetadata" ma:index="19"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d12671fc-1c07-45ea-bbea-44c9b49f94d0" elementFormDefault="qualified">
    <xsd:import namespace="http://schemas.microsoft.com/office/2006/documentManagement/types"/>
    <xsd:import namespace="http://schemas.microsoft.com/office/infopath/2007/PartnerControls"/>
    <xsd:element name="TaxCatchAll" ma:index="16" nillable="true" ma:displayName="Taxonomy Catch All Column" ma:hidden="true" ma:list="{fc0a15b7-bd38-4e42-8c52-4f1c2a7db28e}" ma:internalName="TaxCatchAll" ma:showField="CatchAllData" ma:web="d12671fc-1c07-45ea-bbea-44c9b49f94d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 obsahu"/>
        <xsd:element ref="dc:title" minOccurs="0" maxOccurs="1" ma:index="4" ma:displayName="Nadpis"/>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924aed48-48ee-493b-a199-e3b06e966ec3">
      <Terms xmlns="http://schemas.microsoft.com/office/infopath/2007/PartnerControls"/>
    </lcf76f155ced4ddcb4097134ff3c332f>
    <TaxCatchAll xmlns="d12671fc-1c07-45ea-bbea-44c9b49f94d0" xsi:nil="true"/>
  </documentManagement>
</p:properties>
</file>

<file path=customXml/itemProps1.xml><?xml version="1.0" encoding="utf-8"?>
<ds:datastoreItem xmlns:ds="http://schemas.openxmlformats.org/officeDocument/2006/customXml" ds:itemID="{9080D1DD-EC9B-4BB6-A519-B5A877139E93}"/>
</file>

<file path=customXml/itemProps2.xml><?xml version="1.0" encoding="utf-8"?>
<ds:datastoreItem xmlns:ds="http://schemas.openxmlformats.org/officeDocument/2006/customXml" ds:itemID="{B8DB39E8-0F91-4DBB-9409-5BA8CF5113D3}"/>
</file>

<file path=customXml/itemProps3.xml><?xml version="1.0" encoding="utf-8"?>
<ds:datastoreItem xmlns:ds="http://schemas.openxmlformats.org/officeDocument/2006/customXml" ds:itemID="{38F30792-7755-4B33-A118-26D31AA78CE2}"/>
</file>

<file path=docProps/app.xml><?xml version="1.0" encoding="utf-8"?>
<Properties xmlns="http://schemas.openxmlformats.org/officeDocument/2006/extended-properties" xmlns:vt="http://schemas.openxmlformats.org/officeDocument/2006/docPropsVTypes">
  <Template>Facet</Template>
  <TotalTime>2368</TotalTime>
  <Words>909</Words>
  <Application>Microsoft Office PowerPoint</Application>
  <PresentationFormat>Širokoúhlá obrazovka</PresentationFormat>
  <Paragraphs>137</Paragraphs>
  <Slides>12</Slides>
  <Notes>0</Notes>
  <HiddenSlides>0</HiddenSlides>
  <MMClips>0</MMClips>
  <ScaleCrop>false</ScaleCrop>
  <HeadingPairs>
    <vt:vector size="6" baseType="variant">
      <vt:variant>
        <vt:lpstr>Použitá písma</vt:lpstr>
      </vt:variant>
      <vt:variant>
        <vt:i4>3</vt:i4>
      </vt:variant>
      <vt:variant>
        <vt:lpstr>Motiv</vt:lpstr>
      </vt:variant>
      <vt:variant>
        <vt:i4>1</vt:i4>
      </vt:variant>
      <vt:variant>
        <vt:lpstr>Nadpisy snímků</vt:lpstr>
      </vt:variant>
      <vt:variant>
        <vt:i4>12</vt:i4>
      </vt:variant>
    </vt:vector>
  </HeadingPairs>
  <TitlesOfParts>
    <vt:vector size="16" baseType="lpstr">
      <vt:lpstr>Arial</vt:lpstr>
      <vt:lpstr>Trebuchet MS</vt:lpstr>
      <vt:lpstr>Wingdings 3</vt:lpstr>
      <vt:lpstr>Faseta</vt:lpstr>
      <vt:lpstr>VYHODNOCENÍ VLIVŮ ÚP HL. M. PRAHY (METROPOLITNÍ PLÁN) NA UDRŽITELNÝ ROZVOJ ÚZEMÍ k opakovanému veřejnému projednání      </vt:lpstr>
      <vt:lpstr>Prezentace aplikace PowerPoint</vt:lpstr>
      <vt:lpstr>Sledované charakteristiky</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vector>
  </TitlesOfParts>
  <Company>Atelier T-Plan s.r.o.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Aktualizace č. 1 ZÚR Karlovarského kraje  k projednání dle § 37 stavebního zákona</dc:title>
  <dc:creator>krajicek</dc:creator>
  <cp:lastModifiedBy>Libor Krajíček</cp:lastModifiedBy>
  <cp:revision>174</cp:revision>
  <cp:lastPrinted>1601-01-01T00:00:00Z</cp:lastPrinted>
  <dcterms:created xsi:type="dcterms:W3CDTF">2015-05-29T14:50:58Z</dcterms:created>
  <dcterms:modified xsi:type="dcterms:W3CDTF">2025-11-14T19:24:04Z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0x0101003A5F6BC2463CB74F934B95D1CB51D07A</vt:lpwstr>
  </property>
</Properties>
</file>